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259" r:id="rId2"/>
    <p:sldId id="487" r:id="rId3"/>
    <p:sldId id="488" r:id="rId4"/>
    <p:sldId id="505" r:id="rId5"/>
    <p:sldId id="506" r:id="rId6"/>
    <p:sldId id="507" r:id="rId7"/>
    <p:sldId id="508" r:id="rId8"/>
    <p:sldId id="509" r:id="rId9"/>
    <p:sldId id="511" r:id="rId10"/>
    <p:sldId id="512" r:id="rId11"/>
    <p:sldId id="513" r:id="rId12"/>
    <p:sldId id="514" r:id="rId13"/>
    <p:sldId id="516" r:id="rId14"/>
    <p:sldId id="517" r:id="rId15"/>
    <p:sldId id="515" r:id="rId16"/>
    <p:sldId id="510" r:id="rId17"/>
    <p:sldId id="518" r:id="rId18"/>
    <p:sldId id="519" r:id="rId19"/>
    <p:sldId id="520" r:id="rId20"/>
    <p:sldId id="527" r:id="rId21"/>
    <p:sldId id="521" r:id="rId22"/>
    <p:sldId id="522" r:id="rId23"/>
    <p:sldId id="489" r:id="rId24"/>
    <p:sldId id="503" r:id="rId25"/>
    <p:sldId id="490" r:id="rId26"/>
    <p:sldId id="523" r:id="rId27"/>
    <p:sldId id="524" r:id="rId28"/>
    <p:sldId id="525" r:id="rId29"/>
    <p:sldId id="361" r:id="rId30"/>
    <p:sldId id="466" r:id="rId31"/>
    <p:sldId id="526" r:id="rId32"/>
    <p:sldId id="40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1A45D00-6065-4196-9024-97D310E151E9}">
          <p14:sldIdLst>
            <p14:sldId id="259"/>
          </p14:sldIdLst>
        </p14:section>
        <p14:section name="XGBoost原理" id="{D0E393A7-A359-43D9-977E-19D301A3795D}">
          <p14:sldIdLst>
            <p14:sldId id="487"/>
            <p14:sldId id="488"/>
            <p14:sldId id="505"/>
            <p14:sldId id="506"/>
            <p14:sldId id="507"/>
            <p14:sldId id="508"/>
            <p14:sldId id="509"/>
            <p14:sldId id="511"/>
            <p14:sldId id="512"/>
            <p14:sldId id="513"/>
            <p14:sldId id="514"/>
            <p14:sldId id="516"/>
            <p14:sldId id="517"/>
            <p14:sldId id="515"/>
            <p14:sldId id="510"/>
            <p14:sldId id="518"/>
            <p14:sldId id="519"/>
            <p14:sldId id="520"/>
            <p14:sldId id="527"/>
            <p14:sldId id="521"/>
            <p14:sldId id="522"/>
          </p14:sldIdLst>
        </p14:section>
        <p14:section name="XGBoost评分卡" id="{24775357-3812-4735-8BBB-20903F806CE2}">
          <p14:sldIdLst>
            <p14:sldId id="489"/>
            <p14:sldId id="503"/>
            <p14:sldId id="490"/>
            <p14:sldId id="523"/>
            <p14:sldId id="524"/>
            <p14:sldId id="525"/>
          </p14:sldIdLst>
        </p14:section>
        <p14:section name="XGBcard代码演示" id="{13925092-EA46-45CD-A046-3335140D849B}">
          <p14:sldIdLst>
            <p14:sldId id="361"/>
            <p14:sldId id="466"/>
            <p14:sldId id="526"/>
            <p14:sldId id="4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804756"/>
    <a:srgbClr val="0097D3"/>
    <a:srgbClr val="41B7D0"/>
    <a:srgbClr val="224A69"/>
    <a:srgbClr val="174A98"/>
    <a:srgbClr val="0099D5"/>
    <a:srgbClr val="009BD6"/>
    <a:srgbClr val="0A367C"/>
    <a:srgbClr val="073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374" autoAdjust="0"/>
  </p:normalViewPr>
  <p:slideViewPr>
    <p:cSldViewPr snapToGrid="0" snapToObjects="1">
      <p:cViewPr varScale="1">
        <p:scale>
          <a:sx n="84" d="100"/>
          <a:sy n="84" d="100"/>
        </p:scale>
        <p:origin x="120" y="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F26F-23C8-41FD-B3A7-60D2D688147F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D94ED-5FEF-4B1E-9A15-41CEAA8B4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13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3998-3BC6-2D47-888C-D5C13E3FFB86}" type="datetimeFigureOut">
              <a:rPr kumimoji="1" lang="zh-CN" altLang="en-US" smtClean="0"/>
              <a:t>2020/12/28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2848B-F1B9-1349-AA08-F5E7F355BC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23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>
                <a:solidFill>
                  <a:prstClr val="black"/>
                </a:solidFill>
                <a:latin typeface="等线"/>
                <a:ea typeface="等线" charset="-122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58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006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4676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746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806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740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740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74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740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72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90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79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72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43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97D3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48B-F1B9-1349-AA08-F5E7F355BC4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16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3261138" y="-7830"/>
            <a:ext cx="8944218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4720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844246" y="1694329"/>
            <a:ext cx="4548647" cy="2861134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51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4013" y="3273328"/>
            <a:ext cx="1514686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026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980161" y="3662277"/>
            <a:ext cx="4496750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057739" y="3351144"/>
            <a:ext cx="4496750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213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8460C981-4EE3-450C-BD26-AA72518E114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567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605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1218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875075" y="1694144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5053586" y="1694144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9219984" y="1694144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2973741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85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76126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92255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96560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597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2" y="1616101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4712" y="3793785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00315" y="1616101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00315" y="3793785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2855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92813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894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29664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41929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54193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8828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100870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979202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4714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170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 userDrawn="1"/>
        </p:nvSpPr>
        <p:spPr>
          <a:xfrm>
            <a:off x="1350131" y="622304"/>
            <a:ext cx="334960" cy="33496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791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511930" y="1"/>
            <a:ext cx="1676402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菱形 9"/>
          <p:cNvSpPr/>
          <p:nvPr userDrawn="1"/>
        </p:nvSpPr>
        <p:spPr>
          <a:xfrm>
            <a:off x="511930" y="222628"/>
            <a:ext cx="621545" cy="621545"/>
          </a:xfrm>
          <a:prstGeom prst="diamond">
            <a:avLst/>
          </a:prstGeom>
          <a:solidFill>
            <a:srgbClr val="16E6F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6778877"/>
            <a:ext cx="12192000" cy="791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6750"/>
          <a:stretch/>
        </p:blipFill>
        <p:spPr>
          <a:xfrm>
            <a:off x="914416" y="42224"/>
            <a:ext cx="977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/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40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3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5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it.ccxcredit.com/external_modeling_analysis/xgboost-score-car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microsoft.com/office/2007/relationships/hdphoto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/>
          <p:cNvGrpSpPr/>
          <p:nvPr/>
        </p:nvGrpSpPr>
        <p:grpSpPr>
          <a:xfrm>
            <a:off x="0" y="1876087"/>
            <a:ext cx="12192000" cy="4682359"/>
            <a:chOff x="0" y="1876087"/>
            <a:chExt cx="12192000" cy="4682359"/>
          </a:xfrm>
        </p:grpSpPr>
        <p:sp>
          <p:nvSpPr>
            <p:cNvPr id="92" name="矩形 91"/>
            <p:cNvSpPr/>
            <p:nvPr/>
          </p:nvSpPr>
          <p:spPr>
            <a:xfrm>
              <a:off x="0" y="3499945"/>
              <a:ext cx="12192000" cy="2603298"/>
            </a:xfrm>
            <a:prstGeom prst="rect">
              <a:avLst/>
            </a:prstGeom>
            <a:solidFill>
              <a:srgbClr val="00B0F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0" contras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39156" y="1876087"/>
              <a:ext cx="9222827" cy="4682359"/>
            </a:xfrm>
            <a:prstGeom prst="rect">
              <a:avLst/>
            </a:prstGeom>
          </p:spPr>
        </p:pic>
        <p:grpSp>
          <p:nvGrpSpPr>
            <p:cNvPr id="51" name="组合 50"/>
            <p:cNvGrpSpPr/>
            <p:nvPr/>
          </p:nvGrpSpPr>
          <p:grpSpPr>
            <a:xfrm>
              <a:off x="0" y="3594534"/>
              <a:ext cx="2364828" cy="2159876"/>
              <a:chOff x="2771988" y="664788"/>
              <a:chExt cx="4916961" cy="4468705"/>
            </a:xfrm>
          </p:grpSpPr>
          <p:sp>
            <p:nvSpPr>
              <p:cNvPr id="52" name="Freeform 6"/>
              <p:cNvSpPr/>
              <p:nvPr/>
            </p:nvSpPr>
            <p:spPr bwMode="auto">
              <a:xfrm>
                <a:off x="2771988" y="1755165"/>
                <a:ext cx="1305089" cy="1305089"/>
              </a:xfrm>
              <a:custGeom>
                <a:avLst/>
                <a:gdLst>
                  <a:gd name="T0" fmla="*/ 510 w 1020"/>
                  <a:gd name="T1" fmla="*/ 0 h 1020"/>
                  <a:gd name="T2" fmla="*/ 1020 w 1020"/>
                  <a:gd name="T3" fmla="*/ 510 h 1020"/>
                  <a:gd name="T4" fmla="*/ 1020 w 1020"/>
                  <a:gd name="T5" fmla="*/ 510 h 1020"/>
                  <a:gd name="T6" fmla="*/ 510 w 1020"/>
                  <a:gd name="T7" fmla="*/ 1020 h 1020"/>
                  <a:gd name="T8" fmla="*/ 510 w 1020"/>
                  <a:gd name="T9" fmla="*/ 1020 h 1020"/>
                  <a:gd name="T10" fmla="*/ 0 w 1020"/>
                  <a:gd name="T11" fmla="*/ 510 h 1020"/>
                  <a:gd name="T12" fmla="*/ 510 w 1020"/>
                  <a:gd name="T13" fmla="*/ 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0" h="1020">
                    <a:moveTo>
                      <a:pt x="510" y="0"/>
                    </a:moveTo>
                    <a:lnTo>
                      <a:pt x="1020" y="510"/>
                    </a:lnTo>
                    <a:lnTo>
                      <a:pt x="1020" y="510"/>
                    </a:lnTo>
                    <a:lnTo>
                      <a:pt x="510" y="1020"/>
                    </a:lnTo>
                    <a:lnTo>
                      <a:pt x="510" y="1020"/>
                    </a:lnTo>
                    <a:lnTo>
                      <a:pt x="0" y="510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0" tIns="0" rIns="0" bIns="0" numCol="1" anchor="ctr" anchorCtr="1" compatLnSpc="1"/>
              <a:lstStyle/>
              <a:p>
                <a:endPara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8"/>
              <p:cNvSpPr/>
              <p:nvPr/>
            </p:nvSpPr>
            <p:spPr bwMode="auto">
              <a:xfrm>
                <a:off x="3473356" y="1346934"/>
                <a:ext cx="3566859" cy="3563017"/>
              </a:xfrm>
              <a:custGeom>
                <a:avLst/>
                <a:gdLst>
                  <a:gd name="T0" fmla="*/ 929 w 1857"/>
                  <a:gd name="T1" fmla="*/ 0 h 1855"/>
                  <a:gd name="T2" fmla="*/ 1857 w 1857"/>
                  <a:gd name="T3" fmla="*/ 928 h 1855"/>
                  <a:gd name="T4" fmla="*/ 929 w 1857"/>
                  <a:gd name="T5" fmla="*/ 1855 h 1855"/>
                  <a:gd name="T6" fmla="*/ 0 w 1857"/>
                  <a:gd name="T7" fmla="*/ 928 h 1855"/>
                  <a:gd name="T8" fmla="*/ 929 w 1857"/>
                  <a:gd name="T9" fmla="*/ 0 h 1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7" h="1855">
                    <a:moveTo>
                      <a:pt x="929" y="0"/>
                    </a:moveTo>
                    <a:lnTo>
                      <a:pt x="1857" y="928"/>
                    </a:lnTo>
                    <a:lnTo>
                      <a:pt x="929" y="1855"/>
                    </a:lnTo>
                    <a:lnTo>
                      <a:pt x="0" y="928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6080090" y="4094113"/>
                <a:ext cx="954742" cy="954740"/>
              </a:xfrm>
              <a:custGeom>
                <a:avLst/>
                <a:gdLst>
                  <a:gd name="T0" fmla="*/ 307 w 613"/>
                  <a:gd name="T1" fmla="*/ 0 h 613"/>
                  <a:gd name="T2" fmla="*/ 613 w 613"/>
                  <a:gd name="T3" fmla="*/ 307 h 613"/>
                  <a:gd name="T4" fmla="*/ 307 w 613"/>
                  <a:gd name="T5" fmla="*/ 613 h 613"/>
                  <a:gd name="T6" fmla="*/ 0 w 613"/>
                  <a:gd name="T7" fmla="*/ 307 h 613"/>
                  <a:gd name="T8" fmla="*/ 307 w 613"/>
                  <a:gd name="T9" fmla="*/ 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613">
                    <a:moveTo>
                      <a:pt x="307" y="0"/>
                    </a:moveTo>
                    <a:lnTo>
                      <a:pt x="613" y="307"/>
                    </a:lnTo>
                    <a:lnTo>
                      <a:pt x="307" y="613"/>
                    </a:lnTo>
                    <a:lnTo>
                      <a:pt x="0" y="307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2"/>
              <p:cNvSpPr/>
              <p:nvPr/>
            </p:nvSpPr>
            <p:spPr bwMode="auto">
              <a:xfrm>
                <a:off x="6547737" y="1928090"/>
                <a:ext cx="1141212" cy="1137973"/>
              </a:xfrm>
              <a:custGeom>
                <a:avLst/>
                <a:gdLst>
                  <a:gd name="T0" fmla="*/ 528 w 1057"/>
                  <a:gd name="T1" fmla="*/ 0 h 1054"/>
                  <a:gd name="T2" fmla="*/ 1057 w 1057"/>
                  <a:gd name="T3" fmla="*/ 527 h 1054"/>
                  <a:gd name="T4" fmla="*/ 528 w 1057"/>
                  <a:gd name="T5" fmla="*/ 1054 h 1054"/>
                  <a:gd name="T6" fmla="*/ 510 w 1057"/>
                  <a:gd name="T7" fmla="*/ 1037 h 1054"/>
                  <a:gd name="T8" fmla="*/ 0 w 1057"/>
                  <a:gd name="T9" fmla="*/ 527 h 1054"/>
                  <a:gd name="T10" fmla="*/ 510 w 1057"/>
                  <a:gd name="T11" fmla="*/ 17 h 1054"/>
                  <a:gd name="T12" fmla="*/ 528 w 1057"/>
                  <a:gd name="T13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7" h="1054">
                    <a:moveTo>
                      <a:pt x="528" y="0"/>
                    </a:moveTo>
                    <a:lnTo>
                      <a:pt x="1057" y="527"/>
                    </a:lnTo>
                    <a:lnTo>
                      <a:pt x="528" y="1054"/>
                    </a:lnTo>
                    <a:lnTo>
                      <a:pt x="510" y="1037"/>
                    </a:lnTo>
                    <a:lnTo>
                      <a:pt x="0" y="527"/>
                    </a:lnTo>
                    <a:lnTo>
                      <a:pt x="510" y="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3228513" y="4574550"/>
                <a:ext cx="560861" cy="558943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7"/>
              <p:cNvSpPr/>
              <p:nvPr/>
            </p:nvSpPr>
            <p:spPr bwMode="auto">
              <a:xfrm>
                <a:off x="5049615" y="664788"/>
                <a:ext cx="560862" cy="558942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0" y="2015023"/>
            <a:ext cx="12192000" cy="1487498"/>
            <a:chOff x="1811128" y="2346653"/>
            <a:chExt cx="5831849" cy="929622"/>
          </a:xfrm>
        </p:grpSpPr>
        <p:sp>
          <p:nvSpPr>
            <p:cNvPr id="46" name="矩形 45"/>
            <p:cNvSpPr/>
            <p:nvPr/>
          </p:nvSpPr>
          <p:spPr>
            <a:xfrm>
              <a:off x="2965734" y="2949285"/>
              <a:ext cx="121244" cy="326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800" b="1" i="1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文本框 3"/>
            <p:cNvSpPr txBox="1"/>
            <p:nvPr/>
          </p:nvSpPr>
          <p:spPr>
            <a:xfrm>
              <a:off x="1811128" y="2346653"/>
              <a:ext cx="5831849" cy="4423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err="1">
                  <a:solidFill>
                    <a:srgbClr val="0097D3"/>
                  </a:solidFill>
                  <a:latin typeface="微软雅黑" panose="020B0503020204020204" pitchFamily="34" charset="-122"/>
                </a:rPr>
                <a:t>XGBoost</a:t>
              </a:r>
              <a:r>
                <a:rPr lang="zh-CN" altLang="en-US" sz="4000" b="1" dirty="0">
                  <a:solidFill>
                    <a:srgbClr val="0097D3"/>
                  </a:solidFill>
                  <a:latin typeface="微软雅黑" panose="020B0503020204020204" pitchFamily="34" charset="-122"/>
                </a:rPr>
                <a:t>评分卡工具</a:t>
              </a:r>
            </a:p>
          </p:txBody>
        </p:sp>
      </p:grpSp>
      <p:sp>
        <p:nvSpPr>
          <p:cNvPr id="58" name="文本框 3"/>
          <p:cNvSpPr txBox="1"/>
          <p:nvPr/>
        </p:nvSpPr>
        <p:spPr>
          <a:xfrm>
            <a:off x="0" y="3115280"/>
            <a:ext cx="121920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97D3"/>
                </a:solidFill>
                <a:latin typeface="微软雅黑" panose="020B0503020204020204" pitchFamily="34" charset="-122"/>
              </a:rPr>
              <a:t>建模咨询部          </a:t>
            </a:r>
            <a:r>
              <a:rPr lang="en-US" altLang="zh-CN" sz="2000" b="1" dirty="0">
                <a:solidFill>
                  <a:srgbClr val="0097D3"/>
                </a:solidFill>
                <a:latin typeface="微软雅黑" panose="020B0503020204020204" pitchFamily="34" charset="-122"/>
              </a:rPr>
              <a:t>2020</a:t>
            </a:r>
            <a:r>
              <a:rPr lang="zh-CN" altLang="en-US" sz="2000" b="1" dirty="0">
                <a:solidFill>
                  <a:srgbClr val="0097D3"/>
                </a:solidFill>
                <a:latin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0097D3"/>
                </a:solidFill>
                <a:latin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rgbClr val="0097D3"/>
                </a:solidFill>
                <a:latin typeface="微软雅黑" panose="020B0503020204020204" pitchFamily="34" charset="-122"/>
              </a:rPr>
              <a:t>月</a:t>
            </a:r>
            <a:endParaRPr lang="en-US" altLang="zh-CN" sz="2000" b="1" dirty="0">
              <a:solidFill>
                <a:srgbClr val="0097D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4" name="Picture 25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399540" y="3309818"/>
            <a:ext cx="550654" cy="557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Straight Connector 262"/>
          <p:cNvCxnSpPr/>
          <p:nvPr/>
        </p:nvCxnSpPr>
        <p:spPr>
          <a:xfrm>
            <a:off x="1700486" y="3002736"/>
            <a:ext cx="976613" cy="59284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微信截图_20180530110644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3718"/>
          <a:stretch>
            <a:fillRect/>
          </a:stretch>
        </p:blipFill>
        <p:spPr>
          <a:xfrm>
            <a:off x="9762094" y="2440047"/>
            <a:ext cx="2594679" cy="10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Rectangle 218"/>
          <p:cNvSpPr/>
          <p:nvPr/>
        </p:nvSpPr>
        <p:spPr bwMode="auto">
          <a:xfrm>
            <a:off x="330636" y="2424889"/>
            <a:ext cx="2038565" cy="6087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algn="ctr" defTabSz="932180">
              <a:defRPr/>
            </a:pPr>
            <a:r>
              <a:rPr lang="zh-CN" altLang="en-US" i="1" dirty="0">
                <a:solidFill>
                  <a:srgbClr val="0187AC">
                    <a:lumMod val="20000"/>
                    <a:lumOff val="80000"/>
                  </a:srgbClr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rPr>
              <a:t>知识图谱</a:t>
            </a:r>
            <a:endParaRPr lang="en-US" i="1" dirty="0">
              <a:solidFill>
                <a:srgbClr val="0187AC">
                  <a:lumMod val="20000"/>
                  <a:lumOff val="80000"/>
                </a:srgbClr>
              </a:solidFill>
              <a:latin typeface="AdobeFangsongStd-Regular" panose="02020400000000000000" pitchFamily="18" charset="-122"/>
              <a:ea typeface="华文细黑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67" name="Rectangle 218"/>
          <p:cNvSpPr/>
          <p:nvPr/>
        </p:nvSpPr>
        <p:spPr bwMode="auto">
          <a:xfrm>
            <a:off x="9041205" y="4256246"/>
            <a:ext cx="1174854" cy="489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defTabSz="932180">
              <a:defRPr/>
            </a:pPr>
            <a:r>
              <a:rPr lang="zh-CN" altLang="en-US" i="1" dirty="0">
                <a:solidFill>
                  <a:srgbClr val="0187AC">
                    <a:lumMod val="20000"/>
                    <a:lumOff val="80000"/>
                  </a:srgbClr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rPr>
              <a:t>决策引擎</a:t>
            </a:r>
            <a:endParaRPr lang="en-US" i="1" dirty="0">
              <a:solidFill>
                <a:srgbClr val="0187AC">
                  <a:lumMod val="20000"/>
                  <a:lumOff val="80000"/>
                </a:srgbClr>
              </a:solidFill>
              <a:latin typeface="AdobeFangsongStd-Regular" panose="02020400000000000000" pitchFamily="18" charset="-122"/>
              <a:ea typeface="华文细黑" panose="020106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68" name="Picture 25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047202" y="4628555"/>
            <a:ext cx="550654" cy="557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9" name="Straight Connector 262"/>
          <p:cNvCxnSpPr/>
          <p:nvPr/>
        </p:nvCxnSpPr>
        <p:spPr>
          <a:xfrm rot="10800000" flipV="1">
            <a:off x="7399949" y="4563895"/>
            <a:ext cx="1641257" cy="32513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5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16717" y="4799698"/>
            <a:ext cx="550654" cy="557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Straight Connector 262"/>
          <p:cNvCxnSpPr/>
          <p:nvPr/>
        </p:nvCxnSpPr>
        <p:spPr>
          <a:xfrm flipV="1">
            <a:off x="3548418" y="5085456"/>
            <a:ext cx="645858" cy="1279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218"/>
          <p:cNvSpPr/>
          <p:nvPr/>
        </p:nvSpPr>
        <p:spPr bwMode="auto">
          <a:xfrm>
            <a:off x="2475622" y="4924703"/>
            <a:ext cx="1291172" cy="6087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algn="ctr" defTabSz="932180">
              <a:defRPr/>
            </a:pPr>
            <a:r>
              <a:rPr lang="zh-CN" altLang="en-US" i="1" dirty="0">
                <a:solidFill>
                  <a:srgbClr val="0187AC">
                    <a:lumMod val="20000"/>
                    <a:lumOff val="80000"/>
                  </a:srgbClr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rPr>
              <a:t>机器学习</a:t>
            </a:r>
            <a:endParaRPr lang="en-US" i="1" dirty="0">
              <a:solidFill>
                <a:srgbClr val="0187AC">
                  <a:lumMod val="20000"/>
                  <a:lumOff val="80000"/>
                </a:srgbClr>
              </a:solidFill>
              <a:latin typeface="AdobeFangsongStd-Regular" panose="02020400000000000000" pitchFamily="18" charset="-122"/>
              <a:ea typeface="华文细黑" panose="02010600040101010101" pitchFamily="2" charset="-122"/>
              <a:cs typeface="Segoe UI" panose="020B0502040204020203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77415" y="417500"/>
            <a:ext cx="5112271" cy="540000"/>
            <a:chOff x="177415" y="417500"/>
            <a:chExt cx="5112271" cy="540000"/>
          </a:xfrm>
        </p:grpSpPr>
        <p:sp>
          <p:nvSpPr>
            <p:cNvPr id="31" name="矩形 259"/>
            <p:cNvSpPr>
              <a:spLocks noChangeArrowheads="1"/>
            </p:cNvSpPr>
            <p:nvPr/>
          </p:nvSpPr>
          <p:spPr bwMode="auto">
            <a:xfrm>
              <a:off x="2474229" y="533612"/>
              <a:ext cx="28154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B0F0"/>
                  </a:solidFill>
                  <a:cs typeface="Arial" panose="020B0604020202020204" pitchFamily="34" charset="0"/>
                </a:rPr>
                <a:t>| </a:t>
              </a:r>
              <a:r>
                <a:rPr lang="zh-CN" altLang="en-US" sz="2000" dirty="0">
                  <a:solidFill>
                    <a:srgbClr val="00B0F0"/>
                  </a:solidFill>
                  <a:cs typeface="Arial" panose="020B0604020202020204" pitchFamily="34" charset="0"/>
                </a:rPr>
                <a:t>信用科技 </a:t>
              </a:r>
              <a:r>
                <a:rPr lang="en-US" altLang="zh-CN" sz="2000" dirty="0">
                  <a:solidFill>
                    <a:srgbClr val="00B0F0"/>
                  </a:solidFill>
                  <a:cs typeface="Arial" panose="020B0604020202020204" pitchFamily="34" charset="0"/>
                </a:rPr>
                <a:t>· </a:t>
              </a:r>
              <a:r>
                <a:rPr lang="zh-CN" altLang="en-US" sz="2000" dirty="0">
                  <a:solidFill>
                    <a:srgbClr val="00B0F0"/>
                  </a:solidFill>
                  <a:cs typeface="Arial" panose="020B0604020202020204" pitchFamily="34" charset="0"/>
                </a:rPr>
                <a:t>预践未来</a:t>
              </a:r>
            </a:p>
          </p:txBody>
        </p:sp>
        <p:pic>
          <p:nvPicPr>
            <p:cNvPr id="62" name="图片 61" descr="LOGO-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tretch>
              <a:fillRect/>
            </a:stretch>
          </p:blipFill>
          <p:spPr>
            <a:xfrm>
              <a:off x="177415" y="417500"/>
              <a:ext cx="2496687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155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4076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构造目标函数</a:t>
            </a:r>
            <a:endParaRPr lang="zh-CN" altLang="en-US" sz="2400" dirty="0">
              <a:solidFill>
                <a:srgbClr val="0097D3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CC44C1-BC53-4D2E-BB8E-4643F7D0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22" y="1395933"/>
            <a:ext cx="9891255" cy="46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5093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52319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使用泰勒级数近似目标函数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0F9641-9F07-41CA-A7A2-FFEDA44A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01" y="1051058"/>
            <a:ext cx="9496686" cy="55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1075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9601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新的目标函数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0E7D54-3155-4858-BF78-1FE758059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40"/>
          <a:stretch/>
        </p:blipFill>
        <p:spPr>
          <a:xfrm>
            <a:off x="1527363" y="1499364"/>
            <a:ext cx="8905046" cy="16112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4D0148-2069-4B87-89BC-241AB3DB8460}"/>
              </a:ext>
            </a:extLst>
          </p:cNvPr>
          <p:cNvSpPr txBox="1"/>
          <p:nvPr/>
        </p:nvSpPr>
        <p:spPr>
          <a:xfrm>
            <a:off x="1677223" y="3855898"/>
            <a:ext cx="944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 h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是很容易计算的，但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f(x)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如何去表示呢？因为它是一棵树，如果表示成函数的形式呢？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07351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重新定义一棵树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9288E-4FF1-4401-AE61-700CC3F7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85" y="937036"/>
            <a:ext cx="9057143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932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树的复杂度</a:t>
            </a:r>
            <a:endParaRPr sz="2400" dirty="0">
              <a:solidFill>
                <a:srgbClr val="0097D3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9387FF-DA78-4C29-A497-592F00265214}"/>
              </a:ext>
            </a:extLst>
          </p:cNvPr>
          <p:cNvGrpSpPr/>
          <p:nvPr/>
        </p:nvGrpSpPr>
        <p:grpSpPr>
          <a:xfrm>
            <a:off x="1569486" y="1054905"/>
            <a:ext cx="9747834" cy="5619048"/>
            <a:chOff x="1569486" y="1054905"/>
            <a:chExt cx="9747834" cy="561904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CCE3E40-B41D-461E-842F-CC52EAE6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9486" y="1054905"/>
              <a:ext cx="9314286" cy="5619048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5B25A8C-D7FF-433F-9918-889941D0E10B}"/>
                </a:ext>
              </a:extLst>
            </p:cNvPr>
            <p:cNvGrpSpPr/>
            <p:nvPr/>
          </p:nvGrpSpPr>
          <p:grpSpPr>
            <a:xfrm>
              <a:off x="5227864" y="1751111"/>
              <a:ext cx="3353318" cy="1325719"/>
              <a:chOff x="5227864" y="1751111"/>
              <a:chExt cx="3353318" cy="132571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E260035-1E4F-474E-8E83-C5CFC2672021}"/>
                  </a:ext>
                </a:extLst>
              </p:cNvPr>
              <p:cNvSpPr/>
              <p:nvPr/>
            </p:nvSpPr>
            <p:spPr>
              <a:xfrm>
                <a:off x="5227864" y="1751111"/>
                <a:ext cx="533400" cy="3683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C2777A3-BBD7-4BC3-896B-3395635CE24F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5683149" y="2065475"/>
                <a:ext cx="913374" cy="68664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5D0F260-26E9-4ACD-AF93-D1A5C2DD09A4}"/>
                  </a:ext>
                </a:extLst>
              </p:cNvPr>
              <p:cNvSpPr txBox="1"/>
              <p:nvPr/>
            </p:nvSpPr>
            <p:spPr>
              <a:xfrm>
                <a:off x="5863771" y="2707498"/>
                <a:ext cx="2717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8D1A38"/>
                    </a:solidFill>
                    <a:latin typeface="Consolas" panose="020B0609020204030204" pitchFamily="49" charset="0"/>
                  </a:rPr>
                  <a:t>Gamma/</a:t>
                </a:r>
                <a:r>
                  <a:rPr lang="en-US" altLang="zh-CN" dirty="0" err="1">
                    <a:solidFill>
                      <a:srgbClr val="8D1A38"/>
                    </a:solidFill>
                    <a:latin typeface="Consolas" panose="020B0609020204030204" pitchFamily="49" charset="0"/>
                  </a:rPr>
                  <a:t>min_split_loss</a:t>
                </a:r>
                <a:endParaRPr lang="zh-CN" altLang="en-US" dirty="0">
                  <a:solidFill>
                    <a:srgbClr val="8D1A38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3131545-8387-4C43-AF9E-6F53F8D9873A}"/>
                </a:ext>
              </a:extLst>
            </p:cNvPr>
            <p:cNvGrpSpPr/>
            <p:nvPr/>
          </p:nvGrpSpPr>
          <p:grpSpPr>
            <a:xfrm>
              <a:off x="6518276" y="1719361"/>
              <a:ext cx="4799044" cy="1357469"/>
              <a:chOff x="6518276" y="1719361"/>
              <a:chExt cx="4799044" cy="1357469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F798C34-34CB-4A66-BE6C-E032809BEC86}"/>
                  </a:ext>
                </a:extLst>
              </p:cNvPr>
              <p:cNvSpPr txBox="1"/>
              <p:nvPr/>
            </p:nvSpPr>
            <p:spPr>
              <a:xfrm>
                <a:off x="9336056" y="2707498"/>
                <a:ext cx="19812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i="0" dirty="0">
                    <a:solidFill>
                      <a:srgbClr val="8D1A38"/>
                    </a:solidFill>
                    <a:effectLst/>
                    <a:latin typeface="Consolas" panose="020B0609020204030204" pitchFamily="49" charset="0"/>
                  </a:rPr>
                  <a:t>Lambda/alpha</a:t>
                </a:r>
                <a:endParaRPr lang="zh-CN" altLang="en-US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EC75A83-73E2-43DF-BA43-3F2EFBE6176B}"/>
                  </a:ext>
                </a:extLst>
              </p:cNvPr>
              <p:cNvSpPr/>
              <p:nvPr/>
            </p:nvSpPr>
            <p:spPr>
              <a:xfrm>
                <a:off x="6518276" y="1719361"/>
                <a:ext cx="533400" cy="3683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2E27901-F7CD-4A18-BC9F-7C63BDC5B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7162" y="2028698"/>
                <a:ext cx="2208438" cy="723419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01652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新的目标函数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8A9B15-0974-43FC-A3A6-B5DF57BC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97" y="1178139"/>
            <a:ext cx="8552381" cy="165714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18AB2D6-D3BD-499D-87E9-EC7AC2096515}"/>
              </a:ext>
            </a:extLst>
          </p:cNvPr>
          <p:cNvGrpSpPr/>
          <p:nvPr/>
        </p:nvGrpSpPr>
        <p:grpSpPr>
          <a:xfrm>
            <a:off x="1651960" y="3036817"/>
            <a:ext cx="8342857" cy="3604990"/>
            <a:chOff x="1651960" y="3036817"/>
            <a:chExt cx="8342857" cy="360499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B44765C-C9CC-42A9-B5CD-234E10FB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1960" y="3036817"/>
              <a:ext cx="8342857" cy="3590476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E338536-924E-494C-97D4-D88DB64ECEDC}"/>
                </a:ext>
              </a:extLst>
            </p:cNvPr>
            <p:cNvSpPr/>
            <p:nvPr/>
          </p:nvSpPr>
          <p:spPr>
            <a:xfrm>
              <a:off x="4243171" y="6197600"/>
              <a:ext cx="1872000" cy="44420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78913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树结构打分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DE0C12-B547-495A-BFCB-4C04A0BC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00" y="1069419"/>
            <a:ext cx="9200000" cy="56190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AC1630-2413-4618-90C8-C986522A8412}"/>
              </a:ext>
            </a:extLst>
          </p:cNvPr>
          <p:cNvSpPr txBox="1"/>
          <p:nvPr/>
        </p:nvSpPr>
        <p:spPr>
          <a:xfrm>
            <a:off x="8229600" y="3824514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每个节点的损失相互独立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BEE5D1-4680-4448-BC6B-75C362A85791}"/>
              </a:ext>
            </a:extLst>
          </p:cNvPr>
          <p:cNvSpPr/>
          <p:nvPr/>
        </p:nvSpPr>
        <p:spPr>
          <a:xfrm>
            <a:off x="3276600" y="3501447"/>
            <a:ext cx="3854450" cy="6070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150C1A9-88AB-498C-B851-647F095D67CA}"/>
              </a:ext>
            </a:extLst>
          </p:cNvPr>
          <p:cNvCxnSpPr>
            <a:cxnSpLocks/>
          </p:cNvCxnSpPr>
          <p:nvPr/>
        </p:nvCxnSpPr>
        <p:spPr>
          <a:xfrm>
            <a:off x="7048500" y="3708400"/>
            <a:ext cx="1181100" cy="2322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4936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分数的计算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8CE6D-2DD2-46C5-8162-6ADC6AC0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86" y="1274600"/>
            <a:ext cx="10602026" cy="49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3033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5" y="292393"/>
            <a:ext cx="42794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如何寻找树的形状：暴力解法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253F03-0A4A-4B78-ACC5-5F75CEDD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4" y="1372581"/>
            <a:ext cx="9180952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4959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5" y="292393"/>
            <a:ext cx="45398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如何寻找树的形状：贪心算法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1DFF9-191C-4C44-B8F2-0E72B71379E7}"/>
              </a:ext>
            </a:extLst>
          </p:cNvPr>
          <p:cNvSpPr txBox="1"/>
          <p:nvPr/>
        </p:nvSpPr>
        <p:spPr>
          <a:xfrm>
            <a:off x="1281608" y="6068440"/>
            <a:ext cx="1046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注：该特征收益可以作为特征重要性输出的重要依据（</a:t>
            </a:r>
            <a:r>
              <a:rPr lang="en-US" altLang="zh-CN" sz="1800" b="0" i="0" u="none" strike="noStrike" baseline="0" dirty="0" err="1">
                <a:solidFill>
                  <a:srgbClr val="0070C0"/>
                </a:solidFill>
                <a:latin typeface="Arial" panose="020B0604020202020204" pitchFamily="34" charset="0"/>
              </a:rPr>
              <a:t>feature_importances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_</a:t>
            </a:r>
            <a:r>
              <a:rPr lang="zh-CN" altLang="en-US" sz="1800" b="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默认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度量方式为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gain</a:t>
            </a:r>
            <a:r>
              <a:rPr lang="zh-CN" altLang="en-US" sz="1800" b="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）。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E1ED5B-29DB-4D93-8F5B-1B607A5ECEDD}"/>
              </a:ext>
            </a:extLst>
          </p:cNvPr>
          <p:cNvGrpSpPr/>
          <p:nvPr/>
        </p:nvGrpSpPr>
        <p:grpSpPr>
          <a:xfrm>
            <a:off x="1334095" y="1432200"/>
            <a:ext cx="10417046" cy="4400000"/>
            <a:chOff x="1334095" y="1432200"/>
            <a:chExt cx="10417046" cy="44000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BE1BBF8-0903-4130-860C-88F8E5A5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95" y="1432200"/>
              <a:ext cx="9523809" cy="4400000"/>
            </a:xfrm>
            <a:prstGeom prst="rect">
              <a:avLst/>
            </a:prstGeom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5B7385-A257-491F-AC4F-62E7289C76B5}"/>
                </a:ext>
              </a:extLst>
            </p:cNvPr>
            <p:cNvSpPr/>
            <p:nvPr/>
          </p:nvSpPr>
          <p:spPr>
            <a:xfrm>
              <a:off x="7945275" y="3666997"/>
              <a:ext cx="533400" cy="368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CA5ECF0-96AE-4DF8-909C-5716BAFF3F9A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8400560" y="3981361"/>
              <a:ext cx="670869" cy="13035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044D70-462E-4C03-AB59-A6C4D657A9C3}"/>
                </a:ext>
              </a:extLst>
            </p:cNvPr>
            <p:cNvSpPr txBox="1"/>
            <p:nvPr/>
          </p:nvSpPr>
          <p:spPr>
            <a:xfrm>
              <a:off x="9033730" y="408145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D1A38"/>
                  </a:solidFill>
                  <a:latin typeface="Consolas" panose="020B0609020204030204" pitchFamily="49" charset="0"/>
                </a:rPr>
                <a:t>Gamma/</a:t>
              </a:r>
              <a:r>
                <a:rPr lang="en-US" altLang="zh-CN" dirty="0" err="1">
                  <a:solidFill>
                    <a:srgbClr val="8D1A38"/>
                  </a:solidFill>
                  <a:latin typeface="Consolas" panose="020B0609020204030204" pitchFamily="49" charset="0"/>
                </a:rPr>
                <a:t>min_split_loss</a:t>
              </a:r>
              <a:endParaRPr lang="zh-CN" altLang="en-US" dirty="0">
                <a:solidFill>
                  <a:srgbClr val="8D1A38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31243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896982" y="558108"/>
            <a:ext cx="4916961" cy="5447253"/>
            <a:chOff x="2125582" y="558108"/>
            <a:chExt cx="4916961" cy="5447253"/>
          </a:xfrm>
        </p:grpSpPr>
        <p:sp>
          <p:nvSpPr>
            <p:cNvPr id="2" name="Freeform 6"/>
            <p:cNvSpPr/>
            <p:nvPr/>
          </p:nvSpPr>
          <p:spPr bwMode="auto">
            <a:xfrm>
              <a:off x="2125582" y="1648485"/>
              <a:ext cx="1305089" cy="1305089"/>
            </a:xfrm>
            <a:custGeom>
              <a:avLst/>
              <a:gdLst>
                <a:gd name="T0" fmla="*/ 510 w 1020"/>
                <a:gd name="T1" fmla="*/ 0 h 1020"/>
                <a:gd name="T2" fmla="*/ 1020 w 1020"/>
                <a:gd name="T3" fmla="*/ 510 h 1020"/>
                <a:gd name="T4" fmla="*/ 1020 w 1020"/>
                <a:gd name="T5" fmla="*/ 510 h 1020"/>
                <a:gd name="T6" fmla="*/ 510 w 1020"/>
                <a:gd name="T7" fmla="*/ 1020 h 1020"/>
                <a:gd name="T8" fmla="*/ 510 w 1020"/>
                <a:gd name="T9" fmla="*/ 1020 h 1020"/>
                <a:gd name="T10" fmla="*/ 0 w 1020"/>
                <a:gd name="T11" fmla="*/ 510 h 1020"/>
                <a:gd name="T12" fmla="*/ 510 w 1020"/>
                <a:gd name="T1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0" h="1020">
                  <a:moveTo>
                    <a:pt x="510" y="0"/>
                  </a:moveTo>
                  <a:lnTo>
                    <a:pt x="1020" y="510"/>
                  </a:lnTo>
                  <a:lnTo>
                    <a:pt x="1020" y="510"/>
                  </a:lnTo>
                  <a:lnTo>
                    <a:pt x="510" y="1020"/>
                  </a:lnTo>
                  <a:lnTo>
                    <a:pt x="510" y="1020"/>
                  </a:lnTo>
                  <a:lnTo>
                    <a:pt x="0" y="510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0" tIns="0" rIns="0" bIns="0" numCol="1" anchor="ctr" anchorCtr="1" compatLnSpc="1"/>
            <a:lstStyle/>
            <a:p>
              <a:endParaRPr lang="zh-CN" altLang="en-US" sz="2000" dirty="0">
                <a:solidFill>
                  <a:srgbClr val="224A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2826950" y="1240254"/>
              <a:ext cx="3566859" cy="3563017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5" name="Freeform 10"/>
            <p:cNvSpPr/>
            <p:nvPr/>
          </p:nvSpPr>
          <p:spPr bwMode="auto">
            <a:xfrm>
              <a:off x="3630799" y="4444087"/>
              <a:ext cx="954741" cy="954739"/>
            </a:xfrm>
            <a:custGeom>
              <a:avLst/>
              <a:gdLst>
                <a:gd name="T0" fmla="*/ 307 w 613"/>
                <a:gd name="T1" fmla="*/ 0 h 613"/>
                <a:gd name="T2" fmla="*/ 613 w 613"/>
                <a:gd name="T3" fmla="*/ 307 h 613"/>
                <a:gd name="T4" fmla="*/ 307 w 613"/>
                <a:gd name="T5" fmla="*/ 613 h 613"/>
                <a:gd name="T6" fmla="*/ 0 w 613"/>
                <a:gd name="T7" fmla="*/ 307 h 613"/>
                <a:gd name="T8" fmla="*/ 307 w 613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3">
                  <a:moveTo>
                    <a:pt x="307" y="0"/>
                  </a:moveTo>
                  <a:lnTo>
                    <a:pt x="613" y="307"/>
                  </a:lnTo>
                  <a:lnTo>
                    <a:pt x="307" y="613"/>
                  </a:lnTo>
                  <a:lnTo>
                    <a:pt x="0" y="30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5901331" y="1821410"/>
              <a:ext cx="1141212" cy="1137973"/>
            </a:xfrm>
            <a:custGeom>
              <a:avLst/>
              <a:gdLst>
                <a:gd name="T0" fmla="*/ 528 w 1057"/>
                <a:gd name="T1" fmla="*/ 0 h 1054"/>
                <a:gd name="T2" fmla="*/ 1057 w 1057"/>
                <a:gd name="T3" fmla="*/ 527 h 1054"/>
                <a:gd name="T4" fmla="*/ 528 w 1057"/>
                <a:gd name="T5" fmla="*/ 1054 h 1054"/>
                <a:gd name="T6" fmla="*/ 510 w 1057"/>
                <a:gd name="T7" fmla="*/ 1037 h 1054"/>
                <a:gd name="T8" fmla="*/ 0 w 1057"/>
                <a:gd name="T9" fmla="*/ 527 h 1054"/>
                <a:gd name="T10" fmla="*/ 510 w 1057"/>
                <a:gd name="T11" fmla="*/ 17 h 1054"/>
                <a:gd name="T12" fmla="*/ 528 w 1057"/>
                <a:gd name="T13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7" h="1054">
                  <a:moveTo>
                    <a:pt x="528" y="0"/>
                  </a:moveTo>
                  <a:lnTo>
                    <a:pt x="1057" y="527"/>
                  </a:lnTo>
                  <a:lnTo>
                    <a:pt x="528" y="1054"/>
                  </a:lnTo>
                  <a:lnTo>
                    <a:pt x="510" y="1037"/>
                  </a:lnTo>
                  <a:lnTo>
                    <a:pt x="0" y="527"/>
                  </a:lnTo>
                  <a:lnTo>
                    <a:pt x="510" y="17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827737" y="5446419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403209" y="558108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9" name="MH_Others_1"/>
            <p:cNvSpPr txBox="1"/>
            <p:nvPr>
              <p:custDataLst>
                <p:tags r:id="rId4"/>
              </p:custDataLst>
            </p:nvPr>
          </p:nvSpPr>
          <p:spPr>
            <a:xfrm>
              <a:off x="3148666" y="2329639"/>
              <a:ext cx="2873745" cy="101553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 录</a:t>
              </a:r>
            </a:p>
          </p:txBody>
        </p:sp>
        <p:sp>
          <p:nvSpPr>
            <p:cNvPr id="10" name="MH_Others_2"/>
            <p:cNvSpPr txBox="1"/>
            <p:nvPr>
              <p:custDataLst>
                <p:tags r:id="rId5"/>
              </p:custDataLst>
            </p:nvPr>
          </p:nvSpPr>
          <p:spPr>
            <a:xfrm>
              <a:off x="3163180" y="3345206"/>
              <a:ext cx="28447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3" name="图片 42" descr="微信截图_20180530114741副本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20" y="2991505"/>
            <a:ext cx="2748244" cy="2736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3BDE111-7DF1-4BBE-A1B9-EDE0BF8AB181}"/>
              </a:ext>
            </a:extLst>
          </p:cNvPr>
          <p:cNvGrpSpPr/>
          <p:nvPr/>
        </p:nvGrpSpPr>
        <p:grpSpPr>
          <a:xfrm>
            <a:off x="5337767" y="2652740"/>
            <a:ext cx="5527747" cy="2448308"/>
            <a:chOff x="5337767" y="2652740"/>
            <a:chExt cx="5527747" cy="244830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988C5B5-DFA1-4172-B367-7C0C632A0424}"/>
                </a:ext>
              </a:extLst>
            </p:cNvPr>
            <p:cNvGrpSpPr/>
            <p:nvPr/>
          </p:nvGrpSpPr>
          <p:grpSpPr>
            <a:xfrm>
              <a:off x="7128573" y="2652740"/>
              <a:ext cx="3736941" cy="369332"/>
              <a:chOff x="7503267" y="2327662"/>
              <a:chExt cx="3736941" cy="369332"/>
            </a:xfrm>
          </p:grpSpPr>
          <p:sp>
            <p:nvSpPr>
              <p:cNvPr id="36" name="Freeform 7"/>
              <p:cNvSpPr/>
              <p:nvPr/>
            </p:nvSpPr>
            <p:spPr bwMode="auto">
              <a:xfrm>
                <a:off x="7503267" y="2450217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0097D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b="1" dirty="0"/>
              </a:p>
            </p:txBody>
          </p:sp>
          <p:sp>
            <p:nvSpPr>
              <p:cNvPr id="23" name="MH_SubTitle_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75673" y="2327662"/>
                <a:ext cx="34645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b="1" dirty="0" err="1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b="1" dirty="0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原理</a:t>
                </a:r>
                <a:endParaRPr lang="en-US" altLang="zh-CN" sz="2400" b="1" dirty="0">
                  <a:solidFill>
                    <a:srgbClr val="0097D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6E2D225-F9E9-4257-A0E8-33BB4E614EC6}"/>
                </a:ext>
              </a:extLst>
            </p:cNvPr>
            <p:cNvGrpSpPr/>
            <p:nvPr/>
          </p:nvGrpSpPr>
          <p:grpSpPr>
            <a:xfrm>
              <a:off x="6223594" y="3692228"/>
              <a:ext cx="3866029" cy="369332"/>
              <a:chOff x="6752869" y="3212103"/>
              <a:chExt cx="3866029" cy="369332"/>
            </a:xfrm>
          </p:grpSpPr>
          <p:sp>
            <p:nvSpPr>
              <p:cNvPr id="37" name="Freeform 7"/>
              <p:cNvSpPr/>
              <p:nvPr/>
            </p:nvSpPr>
            <p:spPr bwMode="auto">
              <a:xfrm>
                <a:off x="6752869" y="3315654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/>
              </a:p>
            </p:txBody>
          </p:sp>
          <p:sp>
            <p:nvSpPr>
              <p:cNvPr id="24" name="MH_SubTitle_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031534" y="3212103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评分卡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4E13A97-4FE4-4347-93D9-B1BAA1294B8B}"/>
                </a:ext>
              </a:extLst>
            </p:cNvPr>
            <p:cNvGrpSpPr/>
            <p:nvPr/>
          </p:nvGrpSpPr>
          <p:grpSpPr>
            <a:xfrm>
              <a:off x="5337767" y="4731716"/>
              <a:ext cx="3846878" cy="369332"/>
              <a:chOff x="5722477" y="4044838"/>
              <a:chExt cx="3846878" cy="369332"/>
            </a:xfrm>
          </p:grpSpPr>
          <p:sp>
            <p:nvSpPr>
              <p:cNvPr id="38" name="Freeform 7"/>
              <p:cNvSpPr/>
              <p:nvPr/>
            </p:nvSpPr>
            <p:spPr bwMode="auto">
              <a:xfrm>
                <a:off x="5722477" y="4125646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dirty="0"/>
              </a:p>
            </p:txBody>
          </p:sp>
          <p:sp>
            <p:nvSpPr>
              <p:cNvPr id="25" name="MH_SubTitle_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981991" y="4044838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XGBcard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代码演示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078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5" y="292393"/>
            <a:ext cx="453981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如何寻找树的形状：贪心算法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479B40A-E0A4-4D70-8C3B-4936948C2EC3}"/>
              </a:ext>
            </a:extLst>
          </p:cNvPr>
          <p:cNvGrpSpPr/>
          <p:nvPr/>
        </p:nvGrpSpPr>
        <p:grpSpPr>
          <a:xfrm>
            <a:off x="1484957" y="1617931"/>
            <a:ext cx="6688269" cy="4291597"/>
            <a:chOff x="1484957" y="1617931"/>
            <a:chExt cx="6688269" cy="429159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BD4BF62-13BC-4B8D-96EE-90E1985DE4CC}"/>
                </a:ext>
              </a:extLst>
            </p:cNvPr>
            <p:cNvGrpSpPr/>
            <p:nvPr/>
          </p:nvGrpSpPr>
          <p:grpSpPr>
            <a:xfrm>
              <a:off x="2411214" y="1617931"/>
              <a:ext cx="787836" cy="712855"/>
              <a:chOff x="2341274" y="2735890"/>
              <a:chExt cx="787836" cy="71285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302CF9C-33A4-46F9-AA01-D6A14D5B3FFF}"/>
                  </a:ext>
                </a:extLst>
              </p:cNvPr>
              <p:cNvSpPr/>
              <p:nvPr/>
            </p:nvSpPr>
            <p:spPr>
              <a:xfrm>
                <a:off x="2639724" y="2735890"/>
                <a:ext cx="190936" cy="19093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3704766-1D23-4F69-A3BC-F647956617A0}"/>
                  </a:ext>
                </a:extLst>
              </p:cNvPr>
              <p:cNvSpPr/>
              <p:nvPr/>
            </p:nvSpPr>
            <p:spPr>
              <a:xfrm>
                <a:off x="2341274" y="3257809"/>
                <a:ext cx="190936" cy="190936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latin typeface="+mn-ea"/>
                  </a:rPr>
                  <a:t>1</a:t>
                </a:r>
                <a:endParaRPr lang="zh-CN" altLang="en-US" sz="1000" dirty="0">
                  <a:latin typeface="+mn-ea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1779EBC-35E8-4808-B5AD-39DB9B9E3898}"/>
                  </a:ext>
                </a:extLst>
              </p:cNvPr>
              <p:cNvSpPr/>
              <p:nvPr/>
            </p:nvSpPr>
            <p:spPr>
              <a:xfrm>
                <a:off x="2938174" y="3257809"/>
                <a:ext cx="190936" cy="190936"/>
              </a:xfrm>
              <a:prstGeom prst="ellipse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+mn-ea"/>
                  </a:rPr>
                  <a:t>2</a:t>
                </a:r>
                <a:endParaRPr lang="zh-CN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951159AC-80D4-4C03-97B1-879372874842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2436742" y="2898864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7B4C2BB-6B35-4C28-AA6C-F27DCD4F7649}"/>
                  </a:ext>
                </a:extLst>
              </p:cNvPr>
              <p:cNvCxnSpPr>
                <a:stCxn id="9" idx="5"/>
                <a:endCxn id="13" idx="0"/>
              </p:cNvCxnSpPr>
              <p:nvPr/>
            </p:nvCxnSpPr>
            <p:spPr>
              <a:xfrm>
                <a:off x="2802698" y="2898864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1A2D211-62CF-4DC0-AC4C-D7A1CE8BE1EE}"/>
                </a:ext>
              </a:extLst>
            </p:cNvPr>
            <p:cNvGrpSpPr/>
            <p:nvPr/>
          </p:nvGrpSpPr>
          <p:grpSpPr>
            <a:xfrm>
              <a:off x="2407330" y="2934663"/>
              <a:ext cx="1096396" cy="1237107"/>
              <a:chOff x="1407944" y="4045399"/>
              <a:chExt cx="1096396" cy="1237107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079E5A3-CA55-4761-B0D7-1CE4AAEFEE72}"/>
                  </a:ext>
                </a:extLst>
              </p:cNvPr>
              <p:cNvSpPr/>
              <p:nvPr/>
            </p:nvSpPr>
            <p:spPr>
              <a:xfrm>
                <a:off x="1706394" y="4045399"/>
                <a:ext cx="190936" cy="190936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4D2E5B88-F28E-4C95-91A1-421C3E4F2348}"/>
                  </a:ext>
                </a:extLst>
              </p:cNvPr>
              <p:cNvSpPr/>
              <p:nvPr/>
            </p:nvSpPr>
            <p:spPr>
              <a:xfrm>
                <a:off x="1407944" y="4567318"/>
                <a:ext cx="190936" cy="190936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EF6B6CB-3293-406A-B89D-ED99C827E75E}"/>
                  </a:ext>
                </a:extLst>
              </p:cNvPr>
              <p:cNvSpPr/>
              <p:nvPr/>
            </p:nvSpPr>
            <p:spPr>
              <a:xfrm>
                <a:off x="2004844" y="4567318"/>
                <a:ext cx="190936" cy="190936"/>
              </a:xfrm>
              <a:prstGeom prst="ellipse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+mn-ea"/>
                  </a:rPr>
                  <a:t>2</a:t>
                </a:r>
                <a:endParaRPr lang="zh-CN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BE438173-40E5-4939-A63A-4B56712B5757}"/>
                  </a:ext>
                </a:extLst>
              </p:cNvPr>
              <p:cNvCxnSpPr>
                <a:stCxn id="16" idx="3"/>
                <a:endCxn id="17" idx="0"/>
              </p:cNvCxnSpPr>
              <p:nvPr/>
            </p:nvCxnSpPr>
            <p:spPr>
              <a:xfrm flipH="1">
                <a:off x="1503412" y="4208373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4029F64B-0453-47D8-B665-18CF0681BD72}"/>
                  </a:ext>
                </a:extLst>
              </p:cNvPr>
              <p:cNvCxnSpPr>
                <a:stCxn id="16" idx="5"/>
                <a:endCxn id="18" idx="0"/>
              </p:cNvCxnSpPr>
              <p:nvPr/>
            </p:nvCxnSpPr>
            <p:spPr>
              <a:xfrm>
                <a:off x="1869368" y="4208373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0B0F27C-5582-42D9-A5DE-D30F967AF531}"/>
                  </a:ext>
                </a:extLst>
              </p:cNvPr>
              <p:cNvSpPr/>
              <p:nvPr/>
            </p:nvSpPr>
            <p:spPr>
              <a:xfrm>
                <a:off x="1716504" y="5091570"/>
                <a:ext cx="190936" cy="190936"/>
              </a:xfrm>
              <a:prstGeom prst="ellipse">
                <a:avLst/>
              </a:prstGeom>
              <a:solidFill>
                <a:srgbClr val="00B0F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+mn-ea"/>
                  </a:rPr>
                  <a:t>L</a:t>
                </a:r>
                <a:endParaRPr lang="zh-CN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DED3B29-BEE4-414F-91FD-8B680F8A3341}"/>
                  </a:ext>
                </a:extLst>
              </p:cNvPr>
              <p:cNvSpPr/>
              <p:nvPr/>
            </p:nvSpPr>
            <p:spPr>
              <a:xfrm>
                <a:off x="2313404" y="5091570"/>
                <a:ext cx="190936" cy="190936"/>
              </a:xfrm>
              <a:prstGeom prst="ellipse">
                <a:avLst/>
              </a:prstGeom>
              <a:solidFill>
                <a:srgbClr val="00B0F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endParaRPr lang="zh-CN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5F0E6B84-D4CE-4FDB-B668-4C4FD273A866}"/>
                  </a:ext>
                </a:extLst>
              </p:cNvPr>
              <p:cNvCxnSpPr>
                <a:endCxn id="21" idx="0"/>
              </p:cNvCxnSpPr>
              <p:nvPr/>
            </p:nvCxnSpPr>
            <p:spPr>
              <a:xfrm flipH="1">
                <a:off x="1811972" y="4732625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1F58D6DB-A891-4EAA-B4EC-8DB0E10F22E1}"/>
                  </a:ext>
                </a:extLst>
              </p:cNvPr>
              <p:cNvCxnSpPr>
                <a:endCxn id="22" idx="0"/>
              </p:cNvCxnSpPr>
              <p:nvPr/>
            </p:nvCxnSpPr>
            <p:spPr>
              <a:xfrm>
                <a:off x="2177928" y="4732625"/>
                <a:ext cx="230944" cy="35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箭头: 下 24">
              <a:extLst>
                <a:ext uri="{FF2B5EF4-FFF2-40B4-BE49-F238E27FC236}">
                  <a16:creationId xmlns:a16="http://schemas.microsoft.com/office/drawing/2014/main" id="{444E8EC6-81A9-4DA3-AC53-D0636761CA58}"/>
                </a:ext>
              </a:extLst>
            </p:cNvPr>
            <p:cNvSpPr/>
            <p:nvPr/>
          </p:nvSpPr>
          <p:spPr>
            <a:xfrm>
              <a:off x="2691585" y="2497649"/>
              <a:ext cx="230944" cy="190936"/>
            </a:xfrm>
            <a:prstGeom prst="downArrow">
              <a:avLst/>
            </a:prstGeom>
            <a:solidFill>
              <a:srgbClr val="0070C0">
                <a:alpha val="90000"/>
              </a:srgbClr>
            </a:solidFill>
            <a:ln w="635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2FEB649-5CEC-40FC-B9F4-6BC8C9EC5063}"/>
                </a:ext>
              </a:extLst>
            </p:cNvPr>
            <p:cNvSpPr txBox="1"/>
            <p:nvPr/>
          </p:nvSpPr>
          <p:spPr>
            <a:xfrm>
              <a:off x="1484957" y="18320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分裂前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8F993F2-AA55-43FA-BB4B-59CAEC972391}"/>
                </a:ext>
              </a:extLst>
            </p:cNvPr>
            <p:cNvSpPr txBox="1"/>
            <p:nvPr/>
          </p:nvSpPr>
          <p:spPr>
            <a:xfrm>
              <a:off x="1485602" y="32905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分裂后</a:t>
              </a:r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47383FCE-2A98-472C-B554-13CC1EC0A1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0031413"/>
                </p:ext>
              </p:extLst>
            </p:nvPr>
          </p:nvGraphicFramePr>
          <p:xfrm>
            <a:off x="4038536" y="1690539"/>
            <a:ext cx="3042838" cy="663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095200" imgH="457200" progId="Equation.DSMT4">
                    <p:embed/>
                  </p:oleObj>
                </mc:Choice>
                <mc:Fallback>
                  <p:oleObj name="Equation" r:id="rId3" imgW="2095200" imgH="457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38536" y="1690539"/>
                          <a:ext cx="3042838" cy="6638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66EED787-FDF8-4E36-8C66-18152021BE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3628760"/>
                </p:ext>
              </p:extLst>
            </p:nvPr>
          </p:nvGraphicFramePr>
          <p:xfrm>
            <a:off x="4038536" y="3220262"/>
            <a:ext cx="3906838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692080" imgH="457200" progId="Equation.DSMT4">
                    <p:embed/>
                  </p:oleObj>
                </mc:Choice>
                <mc:Fallback>
                  <p:oleObj name="Equation" r:id="rId5" imgW="2692080" imgH="45720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47383FCE-2A98-472C-B554-13CC1EC0A1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38536" y="3220262"/>
                          <a:ext cx="3906838" cy="663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箭头: 下 30">
              <a:extLst>
                <a:ext uri="{FF2B5EF4-FFF2-40B4-BE49-F238E27FC236}">
                  <a16:creationId xmlns:a16="http://schemas.microsoft.com/office/drawing/2014/main" id="{199F2937-60B9-4B66-8A40-F15D16762563}"/>
                </a:ext>
              </a:extLst>
            </p:cNvPr>
            <p:cNvSpPr/>
            <p:nvPr/>
          </p:nvSpPr>
          <p:spPr>
            <a:xfrm>
              <a:off x="5675427" y="4217153"/>
              <a:ext cx="230944" cy="190936"/>
            </a:xfrm>
            <a:prstGeom prst="downArrow">
              <a:avLst/>
            </a:prstGeom>
            <a:solidFill>
              <a:srgbClr val="0070C0">
                <a:alpha val="90000"/>
              </a:srgbClr>
            </a:solidFill>
            <a:ln w="635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346E9BAA-ABF9-4D10-981E-2AD14D1E01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3252735"/>
                </p:ext>
              </p:extLst>
            </p:nvPr>
          </p:nvGraphicFramePr>
          <p:xfrm>
            <a:off x="2737626" y="4582378"/>
            <a:ext cx="5435600" cy="1327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3746160" imgH="914400" progId="Equation.DSMT4">
                    <p:embed/>
                  </p:oleObj>
                </mc:Choice>
                <mc:Fallback>
                  <p:oleObj name="Equation" r:id="rId7" imgW="3746160" imgH="914400" progId="Equation.DSMT4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66EED787-FDF8-4E36-8C66-18152021BE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37626" y="4582378"/>
                          <a:ext cx="5435600" cy="1327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F3C5583A-4B30-4E8F-B35A-28C1FD0F1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62364"/>
              </p:ext>
            </p:extLst>
          </p:nvPr>
        </p:nvGraphicFramePr>
        <p:xfrm>
          <a:off x="10211435" y="3125599"/>
          <a:ext cx="1693863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68200" imgH="228600" progId="Equation.DSMT4">
                  <p:embed/>
                </p:oleObj>
              </mc:Choice>
              <mc:Fallback>
                <p:oleObj name="Equation" r:id="rId9" imgW="1168200" imgH="2286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346E9BAA-ABF9-4D10-981E-2AD14D1E0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11435" y="3125599"/>
                        <a:ext cx="1693863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87861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5" y="292393"/>
            <a:ext cx="35972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寻找最好的</a:t>
            </a:r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Split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89C404-F97D-47DA-987C-623FFB11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52" y="1220885"/>
            <a:ext cx="8695238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562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5" y="292393"/>
            <a:ext cx="35972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近似算法</a:t>
            </a:r>
            <a:endParaRPr sz="2400" dirty="0">
              <a:solidFill>
                <a:srgbClr val="0097D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AE8A03-55A1-4930-A8C7-7BFE271A8559}"/>
              </a:ext>
            </a:extLst>
          </p:cNvPr>
          <p:cNvSpPr txBox="1"/>
          <p:nvPr/>
        </p:nvSpPr>
        <p:spPr>
          <a:xfrm>
            <a:off x="1109027" y="1129749"/>
            <a:ext cx="10086023" cy="186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贪心算法可以得到最优解，但当数据量太大时则无法读入内存进行计算，近似算法主要针对贪心算法这一缺点给出近似最优解。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对于每个特征，只考察分位点可以减少计算复杂度。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25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该算法先根据特征分布的分位数提出候选划分点，然后将连续型特征映射到由这些候选点划分的桶里，然后聚合统计信息找到所有区间的最佳分裂点。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F5CE5F-8455-4C77-9058-D769AB8C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744" y="3101495"/>
            <a:ext cx="4020568" cy="16974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4FA63FC-A7D6-438D-9D51-66664B058D55}"/>
              </a:ext>
            </a:extLst>
          </p:cNvPr>
          <p:cNvGrpSpPr/>
          <p:nvPr/>
        </p:nvGrpSpPr>
        <p:grpSpPr>
          <a:xfrm>
            <a:off x="3028681" y="4968246"/>
            <a:ext cx="5176693" cy="351381"/>
            <a:chOff x="1785916" y="5445324"/>
            <a:chExt cx="5176693" cy="35138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1490144-1FF6-4E41-A675-54E993EED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5916" y="5446008"/>
              <a:ext cx="3107004" cy="35069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7730272-2F2D-41A4-AD56-D0CAD49D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2920" y="5445324"/>
              <a:ext cx="2069689" cy="350697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90D37F-EDFF-4A9C-98B6-425A4485E571}"/>
              </a:ext>
            </a:extLst>
          </p:cNvPr>
          <p:cNvSpPr txBox="1"/>
          <p:nvPr/>
        </p:nvSpPr>
        <p:spPr>
          <a:xfrm>
            <a:off x="1109027" y="5634654"/>
            <a:ext cx="1027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根据样本特征进行排序，然后基于分位数进行划分，并统计三个桶内的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值，最终求解节点划分的增益。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B507F1-0A55-4093-86F6-9434018EF4C2}"/>
              </a:ext>
            </a:extLst>
          </p:cNvPr>
          <p:cNvSpPr txBox="1"/>
          <p:nvPr/>
        </p:nvSpPr>
        <p:spPr>
          <a:xfrm>
            <a:off x="9109591" y="3334041"/>
            <a:ext cx="23496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tree_method</a:t>
            </a:r>
            <a:r>
              <a:rPr lang="en-US" altLang="zh-CN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zh-CN" altLang="en-US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en-US" altLang="zh-CN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zh-CN" altLang="en-US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i="0" dirty="0">
              <a:solidFill>
                <a:srgbClr val="8D1A38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8D1A38"/>
                </a:solidFill>
                <a:latin typeface="Consolas" panose="020B0609020204030204" pitchFamily="49" charset="0"/>
              </a:rPr>
              <a:t>e</a:t>
            </a:r>
            <a:r>
              <a:rPr lang="en-US" altLang="zh-CN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xact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approx</a:t>
            </a:r>
            <a:endParaRPr lang="en-US" altLang="zh-CN" b="0" i="0" dirty="0">
              <a:solidFill>
                <a:srgbClr val="8D1A38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8D1A38"/>
                </a:solidFill>
                <a:effectLst/>
                <a:latin typeface="Consolas" panose="020B0609020204030204" pitchFamily="49" charset="0"/>
              </a:rPr>
              <a:t>hist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84931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896982" y="558108"/>
            <a:ext cx="4916961" cy="5447253"/>
            <a:chOff x="2125582" y="558108"/>
            <a:chExt cx="4916961" cy="5447253"/>
          </a:xfrm>
        </p:grpSpPr>
        <p:sp>
          <p:nvSpPr>
            <p:cNvPr id="2" name="Freeform 6"/>
            <p:cNvSpPr/>
            <p:nvPr/>
          </p:nvSpPr>
          <p:spPr bwMode="auto">
            <a:xfrm>
              <a:off x="2125582" y="1648485"/>
              <a:ext cx="1305089" cy="1305089"/>
            </a:xfrm>
            <a:custGeom>
              <a:avLst/>
              <a:gdLst>
                <a:gd name="T0" fmla="*/ 510 w 1020"/>
                <a:gd name="T1" fmla="*/ 0 h 1020"/>
                <a:gd name="T2" fmla="*/ 1020 w 1020"/>
                <a:gd name="T3" fmla="*/ 510 h 1020"/>
                <a:gd name="T4" fmla="*/ 1020 w 1020"/>
                <a:gd name="T5" fmla="*/ 510 h 1020"/>
                <a:gd name="T6" fmla="*/ 510 w 1020"/>
                <a:gd name="T7" fmla="*/ 1020 h 1020"/>
                <a:gd name="T8" fmla="*/ 510 w 1020"/>
                <a:gd name="T9" fmla="*/ 1020 h 1020"/>
                <a:gd name="T10" fmla="*/ 0 w 1020"/>
                <a:gd name="T11" fmla="*/ 510 h 1020"/>
                <a:gd name="T12" fmla="*/ 510 w 1020"/>
                <a:gd name="T1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0" h="1020">
                  <a:moveTo>
                    <a:pt x="510" y="0"/>
                  </a:moveTo>
                  <a:lnTo>
                    <a:pt x="1020" y="510"/>
                  </a:lnTo>
                  <a:lnTo>
                    <a:pt x="1020" y="510"/>
                  </a:lnTo>
                  <a:lnTo>
                    <a:pt x="510" y="1020"/>
                  </a:lnTo>
                  <a:lnTo>
                    <a:pt x="510" y="1020"/>
                  </a:lnTo>
                  <a:lnTo>
                    <a:pt x="0" y="510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0" tIns="0" rIns="0" bIns="0" numCol="1" anchor="ctr" anchorCtr="1" compatLnSpc="1"/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2826950" y="1240254"/>
              <a:ext cx="3566859" cy="3563017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5" name="Freeform 10"/>
            <p:cNvSpPr/>
            <p:nvPr/>
          </p:nvSpPr>
          <p:spPr bwMode="auto">
            <a:xfrm>
              <a:off x="3630799" y="4444087"/>
              <a:ext cx="954741" cy="954739"/>
            </a:xfrm>
            <a:custGeom>
              <a:avLst/>
              <a:gdLst>
                <a:gd name="T0" fmla="*/ 307 w 613"/>
                <a:gd name="T1" fmla="*/ 0 h 613"/>
                <a:gd name="T2" fmla="*/ 613 w 613"/>
                <a:gd name="T3" fmla="*/ 307 h 613"/>
                <a:gd name="T4" fmla="*/ 307 w 613"/>
                <a:gd name="T5" fmla="*/ 613 h 613"/>
                <a:gd name="T6" fmla="*/ 0 w 613"/>
                <a:gd name="T7" fmla="*/ 307 h 613"/>
                <a:gd name="T8" fmla="*/ 307 w 613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3">
                  <a:moveTo>
                    <a:pt x="307" y="0"/>
                  </a:moveTo>
                  <a:lnTo>
                    <a:pt x="613" y="307"/>
                  </a:lnTo>
                  <a:lnTo>
                    <a:pt x="307" y="613"/>
                  </a:lnTo>
                  <a:lnTo>
                    <a:pt x="0" y="30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5901331" y="1821410"/>
              <a:ext cx="1141212" cy="1137973"/>
            </a:xfrm>
            <a:custGeom>
              <a:avLst/>
              <a:gdLst>
                <a:gd name="T0" fmla="*/ 528 w 1057"/>
                <a:gd name="T1" fmla="*/ 0 h 1054"/>
                <a:gd name="T2" fmla="*/ 1057 w 1057"/>
                <a:gd name="T3" fmla="*/ 527 h 1054"/>
                <a:gd name="T4" fmla="*/ 528 w 1057"/>
                <a:gd name="T5" fmla="*/ 1054 h 1054"/>
                <a:gd name="T6" fmla="*/ 510 w 1057"/>
                <a:gd name="T7" fmla="*/ 1037 h 1054"/>
                <a:gd name="T8" fmla="*/ 0 w 1057"/>
                <a:gd name="T9" fmla="*/ 527 h 1054"/>
                <a:gd name="T10" fmla="*/ 510 w 1057"/>
                <a:gd name="T11" fmla="*/ 17 h 1054"/>
                <a:gd name="T12" fmla="*/ 528 w 1057"/>
                <a:gd name="T13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7" h="1054">
                  <a:moveTo>
                    <a:pt x="528" y="0"/>
                  </a:moveTo>
                  <a:lnTo>
                    <a:pt x="1057" y="527"/>
                  </a:lnTo>
                  <a:lnTo>
                    <a:pt x="528" y="1054"/>
                  </a:lnTo>
                  <a:lnTo>
                    <a:pt x="510" y="1037"/>
                  </a:lnTo>
                  <a:lnTo>
                    <a:pt x="0" y="527"/>
                  </a:lnTo>
                  <a:lnTo>
                    <a:pt x="510" y="17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827737" y="5446419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403209" y="558108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9" name="MH_Others_1"/>
            <p:cNvSpPr txBox="1"/>
            <p:nvPr>
              <p:custDataLst>
                <p:tags r:id="rId4"/>
              </p:custDataLst>
            </p:nvPr>
          </p:nvSpPr>
          <p:spPr>
            <a:xfrm>
              <a:off x="3148666" y="2329639"/>
              <a:ext cx="2873745" cy="101553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 录</a:t>
              </a:r>
            </a:p>
          </p:txBody>
        </p:sp>
        <p:sp>
          <p:nvSpPr>
            <p:cNvPr id="10" name="MH_Others_2"/>
            <p:cNvSpPr txBox="1"/>
            <p:nvPr>
              <p:custDataLst>
                <p:tags r:id="rId5"/>
              </p:custDataLst>
            </p:nvPr>
          </p:nvSpPr>
          <p:spPr>
            <a:xfrm>
              <a:off x="3163180" y="3345206"/>
              <a:ext cx="28447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3" name="图片 42" descr="微信截图_20180530114741副本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20" y="2991505"/>
            <a:ext cx="2748244" cy="2736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E1B40B-2D9C-41D4-8DA1-656C1E7DDA5E}"/>
              </a:ext>
            </a:extLst>
          </p:cNvPr>
          <p:cNvGrpSpPr/>
          <p:nvPr/>
        </p:nvGrpSpPr>
        <p:grpSpPr>
          <a:xfrm>
            <a:off x="5337767" y="2652740"/>
            <a:ext cx="5527747" cy="2448308"/>
            <a:chOff x="5337767" y="2652740"/>
            <a:chExt cx="5527747" cy="24483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4C575FB-E0C6-422D-8025-9ED043C3C1D3}"/>
                </a:ext>
              </a:extLst>
            </p:cNvPr>
            <p:cNvGrpSpPr/>
            <p:nvPr/>
          </p:nvGrpSpPr>
          <p:grpSpPr>
            <a:xfrm>
              <a:off x="7128573" y="2652740"/>
              <a:ext cx="3736941" cy="369332"/>
              <a:chOff x="7503267" y="2327662"/>
              <a:chExt cx="3736941" cy="369332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88B17BC4-70D6-4534-BEC1-D152C90D19B3}"/>
                  </a:ext>
                </a:extLst>
              </p:cNvPr>
              <p:cNvSpPr/>
              <p:nvPr/>
            </p:nvSpPr>
            <p:spPr bwMode="auto">
              <a:xfrm>
                <a:off x="7503267" y="2450217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b="1" dirty="0"/>
              </a:p>
            </p:txBody>
          </p:sp>
          <p:sp>
            <p:nvSpPr>
              <p:cNvPr id="40" name="MH_SubTitle_1">
                <a:extLst>
                  <a:ext uri="{FF2B5EF4-FFF2-40B4-BE49-F238E27FC236}">
                    <a16:creationId xmlns:a16="http://schemas.microsoft.com/office/drawing/2014/main" id="{BD2FD9D4-F0AA-448A-8DA9-B17FC5375C13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75673" y="2327662"/>
                <a:ext cx="34645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原理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0088555-E575-4F75-8F77-AF42753FEB76}"/>
                </a:ext>
              </a:extLst>
            </p:cNvPr>
            <p:cNvGrpSpPr/>
            <p:nvPr/>
          </p:nvGrpSpPr>
          <p:grpSpPr>
            <a:xfrm>
              <a:off x="6223594" y="3692228"/>
              <a:ext cx="3866029" cy="369332"/>
              <a:chOff x="6752869" y="3212103"/>
              <a:chExt cx="3866029" cy="369332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4992D0CB-FBCF-49AA-AECF-3752AE0B42CE}"/>
                  </a:ext>
                </a:extLst>
              </p:cNvPr>
              <p:cNvSpPr/>
              <p:nvPr/>
            </p:nvSpPr>
            <p:spPr bwMode="auto">
              <a:xfrm>
                <a:off x="6752869" y="3315654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0097D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/>
              </a:p>
            </p:txBody>
          </p:sp>
          <p:sp>
            <p:nvSpPr>
              <p:cNvPr id="35" name="MH_SubTitle_1">
                <a:extLst>
                  <a:ext uri="{FF2B5EF4-FFF2-40B4-BE49-F238E27FC236}">
                    <a16:creationId xmlns:a16="http://schemas.microsoft.com/office/drawing/2014/main" id="{09FB75C2-EB76-4E56-A107-842215B4F4CF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031534" y="3212103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b="1" dirty="0" err="1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b="1" dirty="0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评分卡</a:t>
                </a:r>
                <a:endParaRPr lang="en-US" altLang="zh-CN" sz="2400" b="1" dirty="0">
                  <a:solidFill>
                    <a:srgbClr val="0097D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035BF41-4045-4AD2-9A47-6D902EFDEEA8}"/>
                </a:ext>
              </a:extLst>
            </p:cNvPr>
            <p:cNvGrpSpPr/>
            <p:nvPr/>
          </p:nvGrpSpPr>
          <p:grpSpPr>
            <a:xfrm>
              <a:off x="5337767" y="4731716"/>
              <a:ext cx="3846878" cy="369332"/>
              <a:chOff x="5722477" y="4044838"/>
              <a:chExt cx="3846878" cy="369332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86E46665-C03F-49E5-A611-3EE2D9735757}"/>
                  </a:ext>
                </a:extLst>
              </p:cNvPr>
              <p:cNvSpPr/>
              <p:nvPr/>
            </p:nvSpPr>
            <p:spPr bwMode="auto">
              <a:xfrm>
                <a:off x="5722477" y="4125646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dirty="0"/>
              </a:p>
            </p:txBody>
          </p:sp>
          <p:sp>
            <p:nvSpPr>
              <p:cNvPr id="33" name="MH_SubTitle_1">
                <a:extLst>
                  <a:ext uri="{FF2B5EF4-FFF2-40B4-BE49-F238E27FC236}">
                    <a16:creationId xmlns:a16="http://schemas.microsoft.com/office/drawing/2014/main" id="{148ED4F0-F8CB-4621-B94E-40DF897F8218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981991" y="4044838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XGBcard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代码演示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29383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8794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用于评分卡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A4CE3C7-56F1-4112-90E4-7F7AAA373335}"/>
              </a:ext>
            </a:extLst>
          </p:cNvPr>
          <p:cNvSpPr txBox="1"/>
          <p:nvPr/>
        </p:nvSpPr>
        <p:spPr>
          <a:xfrm>
            <a:off x="1182712" y="1727431"/>
            <a:ext cx="10139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下面举例来说明：假设我们训练得到一个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XGB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模型，共有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100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颗子树。其中用年龄这个特征进行分裂的子树有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个，对年龄进行划分的节点有四个：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20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岁，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35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岁，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45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岁，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60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岁。为了便于说明，假设每个节点均包括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颗子树。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598A4F1-7E08-48CC-8DAA-6031AE0A3F05}"/>
              </a:ext>
            </a:extLst>
          </p:cNvPr>
          <p:cNvSpPr txBox="1"/>
          <p:nvPr/>
        </p:nvSpPr>
        <p:spPr>
          <a:xfrm>
            <a:off x="1182712" y="1163175"/>
            <a:ext cx="811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树结构：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XGB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中的每颗梯度提升树都使用只有两个叶子节点的树。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95652B-11A1-4E9B-A453-35BF8C990380}"/>
              </a:ext>
            </a:extLst>
          </p:cNvPr>
          <p:cNvGrpSpPr/>
          <p:nvPr/>
        </p:nvGrpSpPr>
        <p:grpSpPr>
          <a:xfrm>
            <a:off x="1182712" y="2735890"/>
            <a:ext cx="10033956" cy="3880292"/>
            <a:chOff x="1182712" y="2735890"/>
            <a:chExt cx="10033956" cy="3880292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502DE79-71C0-4666-96A6-433AF8EF04B6}"/>
                </a:ext>
              </a:extLst>
            </p:cNvPr>
            <p:cNvGrpSpPr/>
            <p:nvPr/>
          </p:nvGrpSpPr>
          <p:grpSpPr>
            <a:xfrm>
              <a:off x="2038549" y="4562268"/>
              <a:ext cx="7126678" cy="712855"/>
              <a:chOff x="2628031" y="4519981"/>
              <a:chExt cx="7126678" cy="712855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7D8DE329-E069-48C6-9BA9-EC8783B57264}"/>
                  </a:ext>
                </a:extLst>
              </p:cNvPr>
              <p:cNvGrpSpPr/>
              <p:nvPr/>
            </p:nvGrpSpPr>
            <p:grpSpPr>
              <a:xfrm>
                <a:off x="262803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760B05A2-FE37-4963-9A0D-FF8289DAC60D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C5B3F80D-470D-40BE-A5BA-356EA1C223B5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B8DDC027-D5B2-42B4-B79E-D4F84EC05AED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solidFill>
                  <a:srgbClr val="00B05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EF21CF86-8AC5-4EA9-9B52-95CD1D71933E}"/>
                    </a:ext>
                  </a:extLst>
                </p:cNvPr>
                <p:cNvCxnSpPr>
                  <a:stCxn id="22" idx="3"/>
                  <a:endCxn id="64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>
                  <a:extLst>
                    <a:ext uri="{FF2B5EF4-FFF2-40B4-BE49-F238E27FC236}">
                      <a16:creationId xmlns:a16="http://schemas.microsoft.com/office/drawing/2014/main" id="{3A9E68C3-0D13-4267-8028-4FCE8842FC27}"/>
                    </a:ext>
                  </a:extLst>
                </p:cNvPr>
                <p:cNvCxnSpPr>
                  <a:stCxn id="22" idx="5"/>
                  <a:endCxn id="65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FBAF7CE-9F9C-445B-9782-04D4C2451999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25F9C090-06A4-42FC-8D32-0D45EC17B395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84A793B-373D-4986-8CCF-B661BFD8D9E7}"/>
                  </a:ext>
                </a:extLst>
              </p:cNvPr>
              <p:cNvGrpSpPr/>
              <p:nvPr/>
            </p:nvGrpSpPr>
            <p:grpSpPr>
              <a:xfrm>
                <a:off x="441238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B4072DB2-5FED-4152-AB8F-6E9D68208B64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F0CC1141-9ACB-4CB1-8517-FE136C60986F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B3764E2-91A0-4C73-95FB-9FAEE69C9F48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solidFill>
                  <a:srgbClr val="00B05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9A4911EA-C02A-46CC-B82B-8C57E5129F40}"/>
                    </a:ext>
                  </a:extLst>
                </p:cNvPr>
                <p:cNvCxnSpPr>
                  <a:stCxn id="69" idx="3"/>
                  <a:endCxn id="70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id="{6E1538C4-30F3-4903-ACC0-357EAD2BB8AE}"/>
                    </a:ext>
                  </a:extLst>
                </p:cNvPr>
                <p:cNvCxnSpPr>
                  <a:stCxn id="69" idx="5"/>
                  <a:endCxn id="71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5ADFCF8D-D412-46E2-8C0B-83B692229CF5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C5BA326F-1B75-4F3A-84AF-11FE7FD17209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F78C0AEB-C2D9-4190-A41A-9C8C0A2B4CC1}"/>
                  </a:ext>
                </a:extLst>
              </p:cNvPr>
              <p:cNvGrpSpPr/>
              <p:nvPr/>
            </p:nvGrpSpPr>
            <p:grpSpPr>
              <a:xfrm>
                <a:off x="6300234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67F2AA8D-2254-4C1C-95DA-3E7F61D96513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BCFFF629-BB6B-424D-AEDA-0D10E37049E9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165FAF08-EFF5-4EDE-BDB3-C21F4B78F8EA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solidFill>
                  <a:srgbClr val="00B05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101509C6-6800-46C9-B563-8C76A0D6963C}"/>
                    </a:ext>
                  </a:extLst>
                </p:cNvPr>
                <p:cNvCxnSpPr>
                  <a:stCxn id="77" idx="3"/>
                  <a:endCxn id="78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箭头连接符 80">
                  <a:extLst>
                    <a:ext uri="{FF2B5EF4-FFF2-40B4-BE49-F238E27FC236}">
                      <a16:creationId xmlns:a16="http://schemas.microsoft.com/office/drawing/2014/main" id="{3FE1C3D1-447E-40BD-8455-ECA0CC244830}"/>
                    </a:ext>
                  </a:extLst>
                </p:cNvPr>
                <p:cNvCxnSpPr>
                  <a:stCxn id="77" idx="5"/>
                  <a:endCxn id="79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A6F6E0F-D1BE-424D-BE66-8CE1B84A9DE6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0AF3BAC-AD73-4E0C-8E9D-2881B913C523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1F09FA36-95AF-4F91-88CD-61B6248BD8D2}"/>
                  </a:ext>
                </a:extLst>
              </p:cNvPr>
              <p:cNvGrpSpPr/>
              <p:nvPr/>
            </p:nvGrpSpPr>
            <p:grpSpPr>
              <a:xfrm>
                <a:off x="831676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D8F4A51A-8EB0-49AA-A57C-3503AFC41377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4C2D6394-5818-40F5-9F3C-102D1B6C368A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00B05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092B9C2B-DB7B-4686-AD16-28C4C586964D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14187C8B-2A1B-46B5-8C0F-970A547EBF15}"/>
                    </a:ext>
                  </a:extLst>
                </p:cNvPr>
                <p:cNvCxnSpPr>
                  <a:stCxn id="85" idx="3"/>
                  <a:endCxn id="86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箭头连接符 88">
                  <a:extLst>
                    <a:ext uri="{FF2B5EF4-FFF2-40B4-BE49-F238E27FC236}">
                      <a16:creationId xmlns:a16="http://schemas.microsoft.com/office/drawing/2014/main" id="{96BBA7C7-C0D5-4236-9AB4-5286A306170F}"/>
                    </a:ext>
                  </a:extLst>
                </p:cNvPr>
                <p:cNvCxnSpPr>
                  <a:stCxn id="85" idx="5"/>
                  <a:endCxn id="87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8703182C-06BC-48A6-971C-2DD5790F021C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8F80BACC-E83D-4269-8587-8CDF7027CA23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211957A5-4163-4139-9E83-ED7EEB667C55}"/>
                </a:ext>
              </a:extLst>
            </p:cNvPr>
            <p:cNvSpPr txBox="1"/>
            <p:nvPr/>
          </p:nvSpPr>
          <p:spPr>
            <a:xfrm>
              <a:off x="1182712" y="5315554"/>
              <a:ext cx="596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Tree1:</a:t>
              </a:r>
              <a:endParaRPr lang="zh-CN" altLang="en-US" sz="1200" dirty="0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D77063E-1835-4AA3-818F-ECB524191989}"/>
                </a:ext>
              </a:extLst>
            </p:cNvPr>
            <p:cNvSpPr txBox="1"/>
            <p:nvPr/>
          </p:nvSpPr>
          <p:spPr>
            <a:xfrm>
              <a:off x="1182712" y="5645754"/>
              <a:ext cx="596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Tree2:</a:t>
              </a:r>
              <a:endParaRPr lang="zh-CN" altLang="en-US" sz="1200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D3FC091-C75B-4B90-BFD6-3845A03F6773}"/>
                </a:ext>
              </a:extLst>
            </p:cNvPr>
            <p:cNvSpPr txBox="1"/>
            <p:nvPr/>
          </p:nvSpPr>
          <p:spPr>
            <a:xfrm>
              <a:off x="1182712" y="5975954"/>
              <a:ext cx="596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Tree3:</a:t>
              </a:r>
              <a:endParaRPr lang="zh-CN" altLang="en-US" sz="1200" dirty="0"/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5FA1D65-E324-472F-86B1-BC3CC7B766B4}"/>
                </a:ext>
              </a:extLst>
            </p:cNvPr>
            <p:cNvGrpSpPr/>
            <p:nvPr/>
          </p:nvGrpSpPr>
          <p:grpSpPr>
            <a:xfrm>
              <a:off x="2267040" y="5315554"/>
              <a:ext cx="6643751" cy="276999"/>
              <a:chOff x="2723173" y="3609567"/>
              <a:chExt cx="6643751" cy="276999"/>
            </a:xfrm>
          </p:grpSpPr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559399A-FC90-4784-A2C3-1394E5376238}"/>
                  </a:ext>
                </a:extLst>
              </p:cNvPr>
              <p:cNvSpPr txBox="1"/>
              <p:nvPr/>
            </p:nvSpPr>
            <p:spPr>
              <a:xfrm>
                <a:off x="2723173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-2</a:t>
                </a:r>
                <a:endParaRPr lang="zh-CN" altLang="en-US" sz="1200" dirty="0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ADC768D8-59B7-4A95-B866-34A996DF54A7}"/>
                  </a:ext>
                </a:extLst>
              </p:cNvPr>
              <p:cNvSpPr txBox="1"/>
              <p:nvPr/>
            </p:nvSpPr>
            <p:spPr>
              <a:xfrm>
                <a:off x="3361393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zh-CN" altLang="en-US" sz="1200" dirty="0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25411C5C-C4F4-4FF7-B0B1-66D41CB4DA3B}"/>
                  </a:ext>
                </a:extLst>
              </p:cNvPr>
              <p:cNvSpPr txBox="1"/>
              <p:nvPr/>
            </p:nvSpPr>
            <p:spPr>
              <a:xfrm>
                <a:off x="45074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zh-CN" altLang="en-US" sz="1200" dirty="0"/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0971165-019B-4E1D-9CEC-D45EFD66C7B3}"/>
                  </a:ext>
                </a:extLst>
              </p:cNvPr>
              <p:cNvSpPr txBox="1"/>
              <p:nvPr/>
            </p:nvSpPr>
            <p:spPr>
              <a:xfrm>
                <a:off x="514569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6</a:t>
                </a:r>
                <a:endParaRPr lang="zh-CN" altLang="en-US" sz="1200" dirty="0"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7E8DE9A8-6861-4354-91F1-BF055BC37AF1}"/>
                  </a:ext>
                </a:extLst>
              </p:cNvPr>
              <p:cNvSpPr txBox="1"/>
              <p:nvPr/>
            </p:nvSpPr>
            <p:spPr>
              <a:xfrm>
                <a:off x="642971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8</a:t>
                </a:r>
                <a:endParaRPr lang="zh-CN" altLang="en-US" sz="1200" dirty="0"/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80EA24B-E7C2-48F1-810C-E95D0B957E82}"/>
                  </a:ext>
                </a:extLst>
              </p:cNvPr>
              <p:cNvSpPr txBox="1"/>
              <p:nvPr/>
            </p:nvSpPr>
            <p:spPr>
              <a:xfrm>
                <a:off x="706793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6</a:t>
                </a:r>
                <a:endParaRPr lang="zh-CN" altLang="en-US" sz="1200" dirty="0"/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FD55B13-6293-445C-8E9F-9BBBEEDBEC17}"/>
                  </a:ext>
                </a:extLst>
              </p:cNvPr>
              <p:cNvSpPr txBox="1"/>
              <p:nvPr/>
            </p:nvSpPr>
            <p:spPr>
              <a:xfrm>
                <a:off x="844623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zh-CN" altLang="en-US" sz="1200" dirty="0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AC2B13B-E140-4598-82AC-ED4A10C007D8}"/>
                  </a:ext>
                </a:extLst>
              </p:cNvPr>
              <p:cNvSpPr txBox="1"/>
              <p:nvPr/>
            </p:nvSpPr>
            <p:spPr>
              <a:xfrm>
                <a:off x="90246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-8</a:t>
                </a:r>
                <a:endParaRPr lang="zh-CN" altLang="en-US" sz="1200" dirty="0"/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E39F9B8-81E1-4C0D-A924-9ABC339D8A65}"/>
                </a:ext>
              </a:extLst>
            </p:cNvPr>
            <p:cNvGrpSpPr/>
            <p:nvPr/>
          </p:nvGrpSpPr>
          <p:grpSpPr>
            <a:xfrm>
              <a:off x="2267040" y="5645754"/>
              <a:ext cx="6643751" cy="276999"/>
              <a:chOff x="2723173" y="3609567"/>
              <a:chExt cx="6643751" cy="276999"/>
            </a:xfrm>
          </p:grpSpPr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721A29FB-C498-45AB-B0E9-590C55B41D31}"/>
                  </a:ext>
                </a:extLst>
              </p:cNvPr>
              <p:cNvSpPr txBox="1"/>
              <p:nvPr/>
            </p:nvSpPr>
            <p:spPr>
              <a:xfrm>
                <a:off x="2723173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-1</a:t>
                </a:r>
                <a:endParaRPr lang="zh-CN" altLang="en-US" sz="1200" dirty="0"/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88CBAAAF-4D5D-4401-9E67-70F90BABF9FC}"/>
                  </a:ext>
                </a:extLst>
              </p:cNvPr>
              <p:cNvSpPr txBox="1"/>
              <p:nvPr/>
            </p:nvSpPr>
            <p:spPr>
              <a:xfrm>
                <a:off x="3361393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zh-CN" altLang="en-US" sz="1200" dirty="0"/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FAFBF614-93A3-4B8D-B37C-4CA680555ED0}"/>
                  </a:ext>
                </a:extLst>
              </p:cNvPr>
              <p:cNvSpPr txBox="1"/>
              <p:nvPr/>
            </p:nvSpPr>
            <p:spPr>
              <a:xfrm>
                <a:off x="45074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zh-CN" altLang="en-US" sz="1200" dirty="0"/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9F7C8EB-2E26-48F7-B108-AB979B00097F}"/>
                  </a:ext>
                </a:extLst>
              </p:cNvPr>
              <p:cNvSpPr txBox="1"/>
              <p:nvPr/>
            </p:nvSpPr>
            <p:spPr>
              <a:xfrm>
                <a:off x="514569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zh-CN" altLang="en-US" sz="1200" dirty="0"/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1EDFC96D-997B-4405-8C1D-952F57AA93CA}"/>
                  </a:ext>
                </a:extLst>
              </p:cNvPr>
              <p:cNvSpPr txBox="1"/>
              <p:nvPr/>
            </p:nvSpPr>
            <p:spPr>
              <a:xfrm>
                <a:off x="642971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5</a:t>
                </a:r>
                <a:endParaRPr lang="zh-CN" altLang="en-US" sz="1200" dirty="0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F3F3208-83BF-4226-8A7D-39FC3ECC1348}"/>
                  </a:ext>
                </a:extLst>
              </p:cNvPr>
              <p:cNvSpPr txBox="1"/>
              <p:nvPr/>
            </p:nvSpPr>
            <p:spPr>
              <a:xfrm>
                <a:off x="706793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4</a:t>
                </a:r>
                <a:endParaRPr lang="zh-CN" altLang="en-US" sz="1200" dirty="0"/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BA1A3E51-8854-4CA4-9710-4EAB65904D49}"/>
                  </a:ext>
                </a:extLst>
              </p:cNvPr>
              <p:cNvSpPr txBox="1"/>
              <p:nvPr/>
            </p:nvSpPr>
            <p:spPr>
              <a:xfrm>
                <a:off x="844623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zh-CN" altLang="en-US" sz="1200" dirty="0"/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B9CF6255-7818-4D90-811C-00D0BC616E09}"/>
                  </a:ext>
                </a:extLst>
              </p:cNvPr>
              <p:cNvSpPr txBox="1"/>
              <p:nvPr/>
            </p:nvSpPr>
            <p:spPr>
              <a:xfrm>
                <a:off x="90246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-3</a:t>
                </a:r>
                <a:endParaRPr lang="zh-CN" altLang="en-US" sz="1200" dirty="0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E5E4BA49-9E31-4D20-88A9-F1BB4381C199}"/>
                </a:ext>
              </a:extLst>
            </p:cNvPr>
            <p:cNvGrpSpPr/>
            <p:nvPr/>
          </p:nvGrpSpPr>
          <p:grpSpPr>
            <a:xfrm>
              <a:off x="2197189" y="5975954"/>
              <a:ext cx="6713602" cy="276999"/>
              <a:chOff x="2653322" y="3609567"/>
              <a:chExt cx="6713602" cy="276999"/>
            </a:xfrm>
          </p:grpSpPr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E1B97C3E-D147-443E-9FBA-E6F15F14AD37}"/>
                  </a:ext>
                </a:extLst>
              </p:cNvPr>
              <p:cNvSpPr txBox="1"/>
              <p:nvPr/>
            </p:nvSpPr>
            <p:spPr>
              <a:xfrm>
                <a:off x="2653322" y="3609567"/>
                <a:ext cx="5370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-0.5</a:t>
                </a:r>
                <a:endParaRPr lang="zh-CN" altLang="en-US" sz="1200" dirty="0"/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F2B8D8AD-C6DD-4150-9C31-9B19ADA87772}"/>
                  </a:ext>
                </a:extLst>
              </p:cNvPr>
              <p:cNvSpPr txBox="1"/>
              <p:nvPr/>
            </p:nvSpPr>
            <p:spPr>
              <a:xfrm>
                <a:off x="3310592" y="3609567"/>
                <a:ext cx="4613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0.5</a:t>
                </a:r>
                <a:endParaRPr lang="zh-CN" altLang="en-US" sz="1200" dirty="0"/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DAD2DD7-6C6E-44DA-8CF0-59C472A6BCAD}"/>
                  </a:ext>
                </a:extLst>
              </p:cNvPr>
              <p:cNvSpPr txBox="1"/>
              <p:nvPr/>
            </p:nvSpPr>
            <p:spPr>
              <a:xfrm>
                <a:off x="45074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zh-CN" altLang="en-US" sz="1200" dirty="0"/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377624B-A739-4ECF-AF33-4D36C8FB66E5}"/>
                  </a:ext>
                </a:extLst>
              </p:cNvPr>
              <p:cNvSpPr txBox="1"/>
              <p:nvPr/>
            </p:nvSpPr>
            <p:spPr>
              <a:xfrm>
                <a:off x="514569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zh-CN" altLang="en-US" sz="1200" dirty="0"/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94FC51D-E60E-40D0-B513-F2F468D43206}"/>
                  </a:ext>
                </a:extLst>
              </p:cNvPr>
              <p:cNvSpPr txBox="1"/>
              <p:nvPr/>
            </p:nvSpPr>
            <p:spPr>
              <a:xfrm>
                <a:off x="642971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zh-CN" altLang="en-US" sz="1200" dirty="0"/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2D04BAC7-A71A-4AA9-B350-6DCE23CAA58B}"/>
                  </a:ext>
                </a:extLst>
              </p:cNvPr>
              <p:cNvSpPr txBox="1"/>
              <p:nvPr/>
            </p:nvSpPr>
            <p:spPr>
              <a:xfrm>
                <a:off x="7067931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zh-CN" altLang="en-US" sz="1200" dirty="0"/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9C003965-BBD4-4C81-A3CD-07746EEA4A0B}"/>
                  </a:ext>
                </a:extLst>
              </p:cNvPr>
              <p:cNvSpPr txBox="1"/>
              <p:nvPr/>
            </p:nvSpPr>
            <p:spPr>
              <a:xfrm>
                <a:off x="844623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zh-CN" altLang="en-US" sz="1200" dirty="0"/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B7499366-A358-4163-9A21-FC53285258C7}"/>
                  </a:ext>
                </a:extLst>
              </p:cNvPr>
              <p:cNvSpPr txBox="1"/>
              <p:nvPr/>
            </p:nvSpPr>
            <p:spPr>
              <a:xfrm>
                <a:off x="9024678" y="3609567"/>
                <a:ext cx="3422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-1</a:t>
                </a:r>
                <a:endParaRPr lang="zh-CN" altLang="en-US" sz="1200" dirty="0"/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5A6171C4-5259-4CE3-8615-1AA787BB2C23}"/>
                </a:ext>
              </a:extLst>
            </p:cNvPr>
            <p:cNvGrpSpPr/>
            <p:nvPr/>
          </p:nvGrpSpPr>
          <p:grpSpPr>
            <a:xfrm>
              <a:off x="2037319" y="3643325"/>
              <a:ext cx="7126678" cy="712855"/>
              <a:chOff x="2628031" y="4519981"/>
              <a:chExt cx="7126678" cy="712855"/>
            </a:xfrm>
          </p:grpSpPr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8B8FBCF-FBE5-4117-94B6-412EA4834974}"/>
                  </a:ext>
                </a:extLst>
              </p:cNvPr>
              <p:cNvGrpSpPr/>
              <p:nvPr/>
            </p:nvGrpSpPr>
            <p:grpSpPr>
              <a:xfrm>
                <a:off x="262803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DD140793-15E4-44D0-AD2B-0E1AD3A4894F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ADBE483D-DE2C-4E03-B093-BCDF85102D7B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AAC94CA8-2CFD-4174-9110-3A1462CBA260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solidFill>
                  <a:srgbClr val="C0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cxnSp>
              <p:nvCxnSpPr>
                <p:cNvPr id="151" name="直接箭头连接符 150">
                  <a:extLst>
                    <a:ext uri="{FF2B5EF4-FFF2-40B4-BE49-F238E27FC236}">
                      <a16:creationId xmlns:a16="http://schemas.microsoft.com/office/drawing/2014/main" id="{FBE6B14A-C47E-4B3A-B51A-7470E983C6A3}"/>
                    </a:ext>
                  </a:extLst>
                </p:cNvPr>
                <p:cNvCxnSpPr>
                  <a:stCxn id="148" idx="3"/>
                  <a:endCxn id="149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箭头连接符 151">
                  <a:extLst>
                    <a:ext uri="{FF2B5EF4-FFF2-40B4-BE49-F238E27FC236}">
                      <a16:creationId xmlns:a16="http://schemas.microsoft.com/office/drawing/2014/main" id="{DAB60E85-B965-482E-8524-136457FF5611}"/>
                    </a:ext>
                  </a:extLst>
                </p:cNvPr>
                <p:cNvCxnSpPr>
                  <a:stCxn id="148" idx="5"/>
                  <a:endCxn id="150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F95056C9-5C15-448A-B634-EFA2BE3B8AD1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A66341DD-A7AC-41FD-ADA9-3A27263FDA05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B4882E13-C4E0-4A4E-99E1-F36BB50139AC}"/>
                  </a:ext>
                </a:extLst>
              </p:cNvPr>
              <p:cNvGrpSpPr/>
              <p:nvPr/>
            </p:nvGrpSpPr>
            <p:grpSpPr>
              <a:xfrm>
                <a:off x="441238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78BA4167-26AB-4448-9311-E579F4E27960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42" name="椭圆 141">
                  <a:extLst>
                    <a:ext uri="{FF2B5EF4-FFF2-40B4-BE49-F238E27FC236}">
                      <a16:creationId xmlns:a16="http://schemas.microsoft.com/office/drawing/2014/main" id="{7FFEEAF0-06A0-4A9E-871C-FE3A6BF17A13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C0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id="{B00AEDC9-1392-4F80-A06C-6A8325230DC2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44" name="直接箭头连接符 143">
                  <a:extLst>
                    <a:ext uri="{FF2B5EF4-FFF2-40B4-BE49-F238E27FC236}">
                      <a16:creationId xmlns:a16="http://schemas.microsoft.com/office/drawing/2014/main" id="{C2948047-A261-4A14-A517-601652E65660}"/>
                    </a:ext>
                  </a:extLst>
                </p:cNvPr>
                <p:cNvCxnSpPr>
                  <a:stCxn id="141" idx="3"/>
                  <a:endCxn id="142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箭头连接符 144">
                  <a:extLst>
                    <a:ext uri="{FF2B5EF4-FFF2-40B4-BE49-F238E27FC236}">
                      <a16:creationId xmlns:a16="http://schemas.microsoft.com/office/drawing/2014/main" id="{CEEDDCF2-E070-4824-9B5A-F56F9563944E}"/>
                    </a:ext>
                  </a:extLst>
                </p:cNvPr>
                <p:cNvCxnSpPr>
                  <a:stCxn id="141" idx="5"/>
                  <a:endCxn id="143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F70FA5B-0C91-4AA1-AA22-7CA932E70F3C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2B5BEAA4-5977-4C6D-A1F9-8DA1EFDA285F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E7B1569-139F-480B-B585-8AD5275B6C7A}"/>
                  </a:ext>
                </a:extLst>
              </p:cNvPr>
              <p:cNvGrpSpPr/>
              <p:nvPr/>
            </p:nvGrpSpPr>
            <p:grpSpPr>
              <a:xfrm>
                <a:off x="6300234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2CF22F2F-387B-4866-99C4-A8BA2325BD13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162E5D39-A16C-4EA3-9191-79C8BC66F8E0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C0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8F832CD-FEA9-4DE1-9A68-CB5D1983BE98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37" name="直接箭头连接符 136">
                  <a:extLst>
                    <a:ext uri="{FF2B5EF4-FFF2-40B4-BE49-F238E27FC236}">
                      <a16:creationId xmlns:a16="http://schemas.microsoft.com/office/drawing/2014/main" id="{41C81363-4979-4094-AC44-4F17A434FBC2}"/>
                    </a:ext>
                  </a:extLst>
                </p:cNvPr>
                <p:cNvCxnSpPr>
                  <a:stCxn id="134" idx="3"/>
                  <a:endCxn id="135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箭头连接符 137">
                  <a:extLst>
                    <a:ext uri="{FF2B5EF4-FFF2-40B4-BE49-F238E27FC236}">
                      <a16:creationId xmlns:a16="http://schemas.microsoft.com/office/drawing/2014/main" id="{205878FF-C02F-4198-A159-389F0E8A3487}"/>
                    </a:ext>
                  </a:extLst>
                </p:cNvPr>
                <p:cNvCxnSpPr>
                  <a:stCxn id="134" idx="5"/>
                  <a:endCxn id="136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A22BA71E-2EFF-4702-B031-645E744E8EA5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2AF3E1B2-8FAC-490B-BC16-C4944D464B9B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4F2D35CB-743F-499D-9417-4DE2BBC81B6C}"/>
                  </a:ext>
                </a:extLst>
              </p:cNvPr>
              <p:cNvGrpSpPr/>
              <p:nvPr/>
            </p:nvGrpSpPr>
            <p:grpSpPr>
              <a:xfrm>
                <a:off x="831676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0934368E-652B-4DC5-A157-6B6DA7875975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54FF4EC-9EDE-4315-8010-D7FCC78BCFCE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C0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F9137B21-5641-4713-A38F-390E79CA5785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30" name="直接箭头连接符 129">
                  <a:extLst>
                    <a:ext uri="{FF2B5EF4-FFF2-40B4-BE49-F238E27FC236}">
                      <a16:creationId xmlns:a16="http://schemas.microsoft.com/office/drawing/2014/main" id="{304B1D12-E1C6-4583-8C81-36B8909C97BF}"/>
                    </a:ext>
                  </a:extLst>
                </p:cNvPr>
                <p:cNvCxnSpPr>
                  <a:stCxn id="127" idx="3"/>
                  <a:endCxn id="128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箭头连接符 130">
                  <a:extLst>
                    <a:ext uri="{FF2B5EF4-FFF2-40B4-BE49-F238E27FC236}">
                      <a16:creationId xmlns:a16="http://schemas.microsoft.com/office/drawing/2014/main" id="{B50A1FB7-13D4-48E7-B727-56C11D4A7C1F}"/>
                    </a:ext>
                  </a:extLst>
                </p:cNvPr>
                <p:cNvCxnSpPr>
                  <a:stCxn id="127" idx="5"/>
                  <a:endCxn id="129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42812470-034A-410A-A849-199BBA0DCED5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DC2FE91C-520F-490A-8E1C-7AF6CCEDE72A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85814B31-580D-49EE-BD07-388305E512D2}"/>
                </a:ext>
              </a:extLst>
            </p:cNvPr>
            <p:cNvGrpSpPr/>
            <p:nvPr/>
          </p:nvGrpSpPr>
          <p:grpSpPr>
            <a:xfrm>
              <a:off x="2037128" y="2735890"/>
              <a:ext cx="7126678" cy="712855"/>
              <a:chOff x="2628031" y="4519981"/>
              <a:chExt cx="7126678" cy="712855"/>
            </a:xfrm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363F7A62-3281-40AF-8EAB-0DB17A517B51}"/>
                  </a:ext>
                </a:extLst>
              </p:cNvPr>
              <p:cNvGrpSpPr/>
              <p:nvPr/>
            </p:nvGrpSpPr>
            <p:grpSpPr>
              <a:xfrm>
                <a:off x="262803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958C9D81-AF0B-4230-97D8-F4C4EC531B44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8ACEB365-4685-4027-AD5B-54E546826184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0070C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9488C06A-E423-425C-8269-B7772975A18E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84" name="直接箭头连接符 183">
                  <a:extLst>
                    <a:ext uri="{FF2B5EF4-FFF2-40B4-BE49-F238E27FC236}">
                      <a16:creationId xmlns:a16="http://schemas.microsoft.com/office/drawing/2014/main" id="{1E71843B-2C49-489F-BB24-D2F84E451814}"/>
                    </a:ext>
                  </a:extLst>
                </p:cNvPr>
                <p:cNvCxnSpPr>
                  <a:stCxn id="181" idx="3"/>
                  <a:endCxn id="182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箭头连接符 184">
                  <a:extLst>
                    <a:ext uri="{FF2B5EF4-FFF2-40B4-BE49-F238E27FC236}">
                      <a16:creationId xmlns:a16="http://schemas.microsoft.com/office/drawing/2014/main" id="{760DD2D6-8F3B-4E42-9520-78B89F8021B2}"/>
                    </a:ext>
                  </a:extLst>
                </p:cNvPr>
                <p:cNvCxnSpPr>
                  <a:stCxn id="181" idx="5"/>
                  <a:endCxn id="183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DE139616-643D-40E5-96A1-A688A00CED22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02EB7805-1A81-419A-8FF1-93D993FCB99C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20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7F3EFC9D-EEDE-4174-9F7F-D990918692D8}"/>
                  </a:ext>
                </a:extLst>
              </p:cNvPr>
              <p:cNvGrpSpPr/>
              <p:nvPr/>
            </p:nvGrpSpPr>
            <p:grpSpPr>
              <a:xfrm>
                <a:off x="441238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74" name="椭圆 173">
                  <a:extLst>
                    <a:ext uri="{FF2B5EF4-FFF2-40B4-BE49-F238E27FC236}">
                      <a16:creationId xmlns:a16="http://schemas.microsoft.com/office/drawing/2014/main" id="{AEEDE88F-11B8-41AB-BC16-1319DA32326B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75" name="椭圆 174">
                  <a:extLst>
                    <a:ext uri="{FF2B5EF4-FFF2-40B4-BE49-F238E27FC236}">
                      <a16:creationId xmlns:a16="http://schemas.microsoft.com/office/drawing/2014/main" id="{5B0EF0CD-7FCC-4A31-A936-7F830C46666F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0070C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76" name="椭圆 175">
                  <a:extLst>
                    <a:ext uri="{FF2B5EF4-FFF2-40B4-BE49-F238E27FC236}">
                      <a16:creationId xmlns:a16="http://schemas.microsoft.com/office/drawing/2014/main" id="{BDF22AE6-52CC-4A9E-AFFB-FA4D30B7EC11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77" name="直接箭头连接符 176">
                  <a:extLst>
                    <a:ext uri="{FF2B5EF4-FFF2-40B4-BE49-F238E27FC236}">
                      <a16:creationId xmlns:a16="http://schemas.microsoft.com/office/drawing/2014/main" id="{A9F5B173-5728-4D83-AC27-AEAB830C0C54}"/>
                    </a:ext>
                  </a:extLst>
                </p:cNvPr>
                <p:cNvCxnSpPr>
                  <a:stCxn id="174" idx="3"/>
                  <a:endCxn id="175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箭头连接符 177">
                  <a:extLst>
                    <a:ext uri="{FF2B5EF4-FFF2-40B4-BE49-F238E27FC236}">
                      <a16:creationId xmlns:a16="http://schemas.microsoft.com/office/drawing/2014/main" id="{E90D7DF9-7381-4875-BFAD-D9DB45217EDC}"/>
                    </a:ext>
                  </a:extLst>
                </p:cNvPr>
                <p:cNvCxnSpPr>
                  <a:stCxn id="174" idx="5"/>
                  <a:endCxn id="176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D97D9290-5C3A-4864-A0E3-C5CA7DDC1548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6D320F89-16B5-4F48-9463-D7640EEA0249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35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28512D73-39F1-47D2-95E3-87C97242A46D}"/>
                  </a:ext>
                </a:extLst>
              </p:cNvPr>
              <p:cNvGrpSpPr/>
              <p:nvPr/>
            </p:nvGrpSpPr>
            <p:grpSpPr>
              <a:xfrm>
                <a:off x="6300234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67" name="椭圆 166">
                  <a:extLst>
                    <a:ext uri="{FF2B5EF4-FFF2-40B4-BE49-F238E27FC236}">
                      <a16:creationId xmlns:a16="http://schemas.microsoft.com/office/drawing/2014/main" id="{AD243997-F3E9-429D-A368-5F6A170E0213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68" name="椭圆 167">
                  <a:extLst>
                    <a:ext uri="{FF2B5EF4-FFF2-40B4-BE49-F238E27FC236}">
                      <a16:creationId xmlns:a16="http://schemas.microsoft.com/office/drawing/2014/main" id="{8EA6FA4D-9296-4338-9FB4-E2DA9C985BBD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0070C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F5D4BDEE-53F1-4261-B7FB-B55453F567B7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70" name="直接箭头连接符 169">
                  <a:extLst>
                    <a:ext uri="{FF2B5EF4-FFF2-40B4-BE49-F238E27FC236}">
                      <a16:creationId xmlns:a16="http://schemas.microsoft.com/office/drawing/2014/main" id="{F46F5C0B-1CBB-47D3-9D3A-5BF289802333}"/>
                    </a:ext>
                  </a:extLst>
                </p:cNvPr>
                <p:cNvCxnSpPr>
                  <a:stCxn id="167" idx="3"/>
                  <a:endCxn id="168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箭头连接符 170">
                  <a:extLst>
                    <a:ext uri="{FF2B5EF4-FFF2-40B4-BE49-F238E27FC236}">
                      <a16:creationId xmlns:a16="http://schemas.microsoft.com/office/drawing/2014/main" id="{AA9ABD9A-7373-466E-9142-9D55EBDE9F34}"/>
                    </a:ext>
                  </a:extLst>
                </p:cNvPr>
                <p:cNvCxnSpPr>
                  <a:stCxn id="167" idx="5"/>
                  <a:endCxn id="169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B2E76338-6A0A-4B1A-A157-5EDA0BF07B73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8870C814-DC15-4B4C-99F8-644B298913DE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45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55F16667-529B-4DA2-8C65-8F424B54F139}"/>
                  </a:ext>
                </a:extLst>
              </p:cNvPr>
              <p:cNvGrpSpPr/>
              <p:nvPr/>
            </p:nvGrpSpPr>
            <p:grpSpPr>
              <a:xfrm>
                <a:off x="8316761" y="4519981"/>
                <a:ext cx="1437948" cy="712855"/>
                <a:chOff x="1861204" y="2913431"/>
                <a:chExt cx="1437948" cy="712855"/>
              </a:xfrm>
            </p:grpSpPr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1AE71D51-7C4A-4968-893B-D844EFBF60D9}"/>
                    </a:ext>
                  </a:extLst>
                </p:cNvPr>
                <p:cNvSpPr/>
                <p:nvPr/>
              </p:nvSpPr>
              <p:spPr>
                <a:xfrm>
                  <a:off x="2463800" y="2913431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sp>
              <p:nvSpPr>
                <p:cNvPr id="161" name="椭圆 160">
                  <a:extLst>
                    <a:ext uri="{FF2B5EF4-FFF2-40B4-BE49-F238E27FC236}">
                      <a16:creationId xmlns:a16="http://schemas.microsoft.com/office/drawing/2014/main" id="{AC634D2F-50E8-4FC9-BB70-F4A8367F65E4}"/>
                    </a:ext>
                  </a:extLst>
                </p:cNvPr>
                <p:cNvSpPr/>
                <p:nvPr/>
              </p:nvSpPr>
              <p:spPr>
                <a:xfrm>
                  <a:off x="2165350" y="3435350"/>
                  <a:ext cx="190936" cy="190936"/>
                </a:xfrm>
                <a:prstGeom prst="ellipse">
                  <a:avLst/>
                </a:prstGeom>
                <a:solidFill>
                  <a:srgbClr val="0070C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atin typeface="+mn-ea"/>
                  </a:endParaRPr>
                </a:p>
              </p:txBody>
            </p:sp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9501B624-AE41-47AC-AD06-390E84DA38DF}"/>
                    </a:ext>
                  </a:extLst>
                </p:cNvPr>
                <p:cNvSpPr/>
                <p:nvPr/>
              </p:nvSpPr>
              <p:spPr>
                <a:xfrm>
                  <a:off x="2762250" y="3435350"/>
                  <a:ext cx="190936" cy="190936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+mn-ea"/>
                  </a:endParaRPr>
                </a:p>
              </p:txBody>
            </p:sp>
            <p:cxnSp>
              <p:nvCxnSpPr>
                <p:cNvPr id="163" name="直接箭头连接符 162">
                  <a:extLst>
                    <a:ext uri="{FF2B5EF4-FFF2-40B4-BE49-F238E27FC236}">
                      <a16:creationId xmlns:a16="http://schemas.microsoft.com/office/drawing/2014/main" id="{28C916BE-F464-423C-B8A7-B4068B03ECE2}"/>
                    </a:ext>
                  </a:extLst>
                </p:cNvPr>
                <p:cNvCxnSpPr>
                  <a:stCxn id="160" idx="3"/>
                  <a:endCxn id="161" idx="0"/>
                </p:cNvCxnSpPr>
                <p:nvPr/>
              </p:nvCxnSpPr>
              <p:spPr>
                <a:xfrm flipH="1">
                  <a:off x="2260818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箭头连接符 163">
                  <a:extLst>
                    <a:ext uri="{FF2B5EF4-FFF2-40B4-BE49-F238E27FC236}">
                      <a16:creationId xmlns:a16="http://schemas.microsoft.com/office/drawing/2014/main" id="{078D3721-DB3D-4129-BE17-72CA7BBD714E}"/>
                    </a:ext>
                  </a:extLst>
                </p:cNvPr>
                <p:cNvCxnSpPr>
                  <a:stCxn id="160" idx="5"/>
                  <a:endCxn id="162" idx="0"/>
                </p:cNvCxnSpPr>
                <p:nvPr/>
              </p:nvCxnSpPr>
              <p:spPr>
                <a:xfrm>
                  <a:off x="2626774" y="3076405"/>
                  <a:ext cx="230944" cy="358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FF87ED98-9C1A-42EC-984C-FC68E159673A}"/>
                    </a:ext>
                  </a:extLst>
                </p:cNvPr>
                <p:cNvSpPr txBox="1"/>
                <p:nvPr/>
              </p:nvSpPr>
              <p:spPr>
                <a:xfrm>
                  <a:off x="1861204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&lt;60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7CF6472C-A592-4BEC-9B10-EBAB051BD181}"/>
                    </a:ext>
                  </a:extLst>
                </p:cNvPr>
                <p:cNvSpPr txBox="1"/>
                <p:nvPr/>
              </p:nvSpPr>
              <p:spPr>
                <a:xfrm>
                  <a:off x="2702470" y="3061939"/>
                  <a:ext cx="5966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≥</a:t>
                  </a:r>
                  <a:r>
                    <a:rPr lang="en-US" altLang="zh-CN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60</a:t>
                  </a:r>
                  <a:r>
                    <a:rPr lang="zh-CN" altLang="en-US" sz="1200" dirty="0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岁</a:t>
                  </a:r>
                  <a:endParaRPr lang="zh-CN" altLang="en-US" sz="1200" dirty="0"/>
                </a:p>
              </p:txBody>
            </p:sp>
          </p:grpSp>
        </p:grp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42194396-A626-4344-9E81-E173E2007688}"/>
                </a:ext>
              </a:extLst>
            </p:cNvPr>
            <p:cNvSpPr/>
            <p:nvPr/>
          </p:nvSpPr>
          <p:spPr>
            <a:xfrm>
              <a:off x="9567997" y="3209691"/>
              <a:ext cx="190936" cy="190936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+mn-ea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183B62BA-1696-4D34-A431-AA12C1D8F8D0}"/>
                </a:ext>
              </a:extLst>
            </p:cNvPr>
            <p:cNvSpPr/>
            <p:nvPr/>
          </p:nvSpPr>
          <p:spPr>
            <a:xfrm>
              <a:off x="9577352" y="4242788"/>
              <a:ext cx="190936" cy="190936"/>
            </a:xfrm>
            <a:prstGeom prst="ellipse">
              <a:avLst/>
            </a:prstGeom>
            <a:solidFill>
              <a:srgbClr val="C0000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+mn-ea"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D540F87E-314F-493D-A005-93CA45580555}"/>
                </a:ext>
              </a:extLst>
            </p:cNvPr>
            <p:cNvSpPr/>
            <p:nvPr/>
          </p:nvSpPr>
          <p:spPr>
            <a:xfrm>
              <a:off x="9577352" y="5148284"/>
              <a:ext cx="190936" cy="190936"/>
            </a:xfrm>
            <a:prstGeom prst="ellipse">
              <a:avLst/>
            </a:prstGeom>
            <a:solidFill>
              <a:srgbClr val="00B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+mn-ea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DF0DDC-976E-4869-B41A-CAAAC1D31EA4}"/>
                </a:ext>
              </a:extLst>
            </p:cNvPr>
            <p:cNvGrpSpPr/>
            <p:nvPr/>
          </p:nvGrpSpPr>
          <p:grpSpPr>
            <a:xfrm>
              <a:off x="9376512" y="2864515"/>
              <a:ext cx="1771604" cy="290732"/>
              <a:chOff x="9449082" y="2864515"/>
              <a:chExt cx="1771604" cy="290732"/>
            </a:xfrm>
          </p:grpSpPr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93E12BDD-9BE2-4B6A-8F1B-B719906378F5}"/>
                  </a:ext>
                </a:extLst>
              </p:cNvPr>
              <p:cNvSpPr txBox="1"/>
              <p:nvPr/>
            </p:nvSpPr>
            <p:spPr>
              <a:xfrm>
                <a:off x="9449082" y="2878248"/>
                <a:ext cx="5966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(0,20)</a:t>
                </a:r>
                <a:endParaRPr lang="zh-CN" altLang="en-US" sz="1200" dirty="0"/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5A2B5297-12EB-49B9-BF31-1518CA75B38A}"/>
                  </a:ext>
                </a:extLst>
              </p:cNvPr>
              <p:cNvSpPr txBox="1"/>
              <p:nvPr/>
            </p:nvSpPr>
            <p:spPr>
              <a:xfrm>
                <a:off x="9926630" y="2864515"/>
                <a:ext cx="129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= -3.5+7+14+9</a:t>
                </a:r>
                <a:endParaRPr lang="zh-CN" altLang="en-US" sz="1200" dirty="0"/>
              </a:p>
            </p:txBody>
          </p: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7E584F25-1097-4AD3-A699-355674D763DF}"/>
                </a:ext>
              </a:extLst>
            </p:cNvPr>
            <p:cNvGrpSpPr/>
            <p:nvPr/>
          </p:nvGrpSpPr>
          <p:grpSpPr>
            <a:xfrm>
              <a:off x="2197189" y="6308405"/>
              <a:ext cx="6781862" cy="307777"/>
              <a:chOff x="2653322" y="3609567"/>
              <a:chExt cx="6781862" cy="307777"/>
            </a:xfrm>
          </p:grpSpPr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295499C4-D7BB-40B8-8EE1-369A3C984919}"/>
                  </a:ext>
                </a:extLst>
              </p:cNvPr>
              <p:cNvSpPr txBox="1"/>
              <p:nvPr/>
            </p:nvSpPr>
            <p:spPr>
              <a:xfrm>
                <a:off x="2653322" y="3609567"/>
                <a:ext cx="5370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-3.5</a:t>
                </a:r>
                <a:endParaRPr lang="zh-CN" altLang="en-US" sz="1400" b="1" dirty="0"/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DFDA9644-4AFB-4BB0-B017-4E4599C284C2}"/>
                  </a:ext>
                </a:extLst>
              </p:cNvPr>
              <p:cNvSpPr txBox="1"/>
              <p:nvPr/>
            </p:nvSpPr>
            <p:spPr>
              <a:xfrm>
                <a:off x="3310592" y="3609567"/>
                <a:ext cx="461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3.5</a:t>
                </a:r>
                <a:endParaRPr lang="zh-CN" altLang="en-US" sz="1400" b="1" dirty="0"/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2C4CCC58-C4B9-4154-8DC2-6811DFD4AACB}"/>
                  </a:ext>
                </a:extLst>
              </p:cNvPr>
              <p:cNvSpPr txBox="1"/>
              <p:nvPr/>
            </p:nvSpPr>
            <p:spPr>
              <a:xfrm>
                <a:off x="4507478" y="3609567"/>
                <a:ext cx="3422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7</a:t>
                </a:r>
                <a:endParaRPr lang="zh-CN" altLang="en-US" sz="1400" b="1" dirty="0"/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F8412BDC-64AD-475C-A98A-F1DCA252F3F9}"/>
                  </a:ext>
                </a:extLst>
              </p:cNvPr>
              <p:cNvSpPr txBox="1"/>
              <p:nvPr/>
            </p:nvSpPr>
            <p:spPr>
              <a:xfrm>
                <a:off x="5088547" y="3609567"/>
                <a:ext cx="4396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12</a:t>
                </a:r>
                <a:endParaRPr lang="zh-CN" altLang="en-US" sz="1400" b="1" dirty="0"/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CBDCF8EE-7AEA-488F-97C0-834F243A419A}"/>
                  </a:ext>
                </a:extLst>
              </p:cNvPr>
              <p:cNvSpPr txBox="1"/>
              <p:nvPr/>
            </p:nvSpPr>
            <p:spPr>
              <a:xfrm>
                <a:off x="6389503" y="3609567"/>
                <a:ext cx="402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14</a:t>
                </a:r>
                <a:endParaRPr lang="zh-CN" altLang="en-US" sz="1400" b="1" dirty="0"/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06DCA73A-9E6D-468A-B6DB-DA1576DE4648}"/>
                  </a:ext>
                </a:extLst>
              </p:cNvPr>
              <p:cNvSpPr txBox="1"/>
              <p:nvPr/>
            </p:nvSpPr>
            <p:spPr>
              <a:xfrm>
                <a:off x="7048881" y="3609567"/>
                <a:ext cx="402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11</a:t>
                </a:r>
                <a:endParaRPr lang="zh-CN" altLang="en-US" sz="1400" b="1" dirty="0"/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711C40E4-23A8-4E85-86BC-D8D563D64B15}"/>
                  </a:ext>
                </a:extLst>
              </p:cNvPr>
              <p:cNvSpPr txBox="1"/>
              <p:nvPr/>
            </p:nvSpPr>
            <p:spPr>
              <a:xfrm>
                <a:off x="8446238" y="3609567"/>
                <a:ext cx="3422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9</a:t>
                </a:r>
                <a:endParaRPr lang="zh-CN" altLang="en-US" sz="1400" b="1" dirty="0"/>
              </a:p>
            </p:txBody>
          </p: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CA9ECB95-8644-4E68-A745-7C11D7AB3B0A}"/>
                  </a:ext>
                </a:extLst>
              </p:cNvPr>
              <p:cNvSpPr txBox="1"/>
              <p:nvPr/>
            </p:nvSpPr>
            <p:spPr>
              <a:xfrm>
                <a:off x="8973877" y="3609567"/>
                <a:ext cx="4613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-12</a:t>
                </a:r>
                <a:endParaRPr lang="zh-CN" altLang="en-US" sz="1400" b="1" dirty="0"/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23DA882-D498-42D2-BCEC-91CE3BD7635A}"/>
                </a:ext>
              </a:extLst>
            </p:cNvPr>
            <p:cNvGrpSpPr/>
            <p:nvPr/>
          </p:nvGrpSpPr>
          <p:grpSpPr>
            <a:xfrm>
              <a:off x="9376511" y="3897705"/>
              <a:ext cx="1840157" cy="286842"/>
              <a:chOff x="9390959" y="3926890"/>
              <a:chExt cx="1840157" cy="286842"/>
            </a:xfrm>
          </p:grpSpPr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F7BD2E4F-B28D-4207-8ECF-954FB69AECED}"/>
                  </a:ext>
                </a:extLst>
              </p:cNvPr>
              <p:cNvSpPr txBox="1"/>
              <p:nvPr/>
            </p:nvSpPr>
            <p:spPr>
              <a:xfrm>
                <a:off x="9390959" y="3936733"/>
                <a:ext cx="705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[20,35)</a:t>
                </a:r>
                <a:endParaRPr lang="zh-CN" altLang="en-US" sz="1200" dirty="0"/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F62E2FAC-1975-4A48-9C0F-1D31ABCB8007}"/>
                  </a:ext>
                </a:extLst>
              </p:cNvPr>
              <p:cNvSpPr txBox="1"/>
              <p:nvPr/>
            </p:nvSpPr>
            <p:spPr>
              <a:xfrm>
                <a:off x="9937060" y="3926890"/>
                <a:ext cx="129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= 3.5+7+14+9</a:t>
                </a:r>
                <a:endParaRPr lang="zh-CN" altLang="en-US" sz="1200" dirty="0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372BF09-CCAE-4721-BA4C-DF67EAE7EF17}"/>
                </a:ext>
              </a:extLst>
            </p:cNvPr>
            <p:cNvGrpSpPr/>
            <p:nvPr/>
          </p:nvGrpSpPr>
          <p:grpSpPr>
            <a:xfrm>
              <a:off x="9391026" y="4805570"/>
              <a:ext cx="1821750" cy="280712"/>
              <a:chOff x="9390960" y="4893995"/>
              <a:chExt cx="1821750" cy="280712"/>
            </a:xfrm>
          </p:grpSpPr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B92FFBC9-65C0-40A1-8941-D2618B912CCB}"/>
                  </a:ext>
                </a:extLst>
              </p:cNvPr>
              <p:cNvSpPr txBox="1"/>
              <p:nvPr/>
            </p:nvSpPr>
            <p:spPr>
              <a:xfrm>
                <a:off x="9390960" y="4897708"/>
                <a:ext cx="7508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[45,60)</a:t>
                </a:r>
                <a:endParaRPr lang="zh-CN" altLang="en-US" sz="1200" dirty="0"/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00DF3AAB-E229-45E1-AC53-F35B05966EEB}"/>
                  </a:ext>
                </a:extLst>
              </p:cNvPr>
              <p:cNvSpPr txBox="1"/>
              <p:nvPr/>
            </p:nvSpPr>
            <p:spPr>
              <a:xfrm>
                <a:off x="9918654" y="4893995"/>
                <a:ext cx="12940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= 3.5+12+11+9</a:t>
                </a:r>
                <a:endParaRPr lang="zh-CN" altLang="en-US" sz="1200" dirty="0"/>
              </a:p>
            </p:txBody>
          </p:sp>
        </p:grpSp>
        <p:sp>
          <p:nvSpPr>
            <p:cNvPr id="385" name="箭头: 下 384">
              <a:extLst>
                <a:ext uri="{FF2B5EF4-FFF2-40B4-BE49-F238E27FC236}">
                  <a16:creationId xmlns:a16="http://schemas.microsoft.com/office/drawing/2014/main" id="{999D6F2C-6EF7-4844-BC1B-AF4B61EC74E8}"/>
                </a:ext>
              </a:extLst>
            </p:cNvPr>
            <p:cNvSpPr/>
            <p:nvPr/>
          </p:nvSpPr>
          <p:spPr>
            <a:xfrm>
              <a:off x="10075931" y="5495364"/>
              <a:ext cx="417246" cy="276999"/>
            </a:xfrm>
            <a:prstGeom prst="downArrow">
              <a:avLst/>
            </a:prstGeom>
            <a:solidFill>
              <a:srgbClr val="41B7D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graphicFrame>
          <p:nvGraphicFramePr>
            <p:cNvPr id="387" name="对象 386">
              <a:extLst>
                <a:ext uri="{FF2B5EF4-FFF2-40B4-BE49-F238E27FC236}">
                  <a16:creationId xmlns:a16="http://schemas.microsoft.com/office/drawing/2014/main" id="{7C5F4DD9-98BA-4BA8-A29A-4F50D8D7E1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8459759"/>
                </p:ext>
              </p:extLst>
            </p:nvPr>
          </p:nvGraphicFramePr>
          <p:xfrm>
            <a:off x="9399127" y="5920253"/>
            <a:ext cx="1770854" cy="491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71600" imgH="380880" progId="Equation.DSMT4">
                    <p:embed/>
                  </p:oleObj>
                </mc:Choice>
                <mc:Fallback>
                  <p:oleObj name="Equation" r:id="rId3" imgW="1371600" imgH="38088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99127" y="5920253"/>
                          <a:ext cx="1770854" cy="4919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BE912768-D256-422D-8A53-097F5F6362EA}"/>
              </a:ext>
            </a:extLst>
          </p:cNvPr>
          <p:cNvSpPr txBox="1"/>
          <p:nvPr/>
        </p:nvSpPr>
        <p:spPr>
          <a:xfrm>
            <a:off x="8240488" y="608233"/>
            <a:ext cx="195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804756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US" altLang="zh-CN" b="0" i="0" dirty="0">
                <a:solidFill>
                  <a:srgbClr val="804756"/>
                </a:solidFill>
                <a:effectLst/>
                <a:latin typeface="Consolas" panose="020B0609020204030204" pitchFamily="49" charset="0"/>
              </a:rPr>
              <a:t>=1</a:t>
            </a:r>
            <a:endParaRPr lang="zh-CN" altLang="en-US" dirty="0">
              <a:solidFill>
                <a:srgbClr val="804756"/>
              </a:solidFill>
            </a:endParaRPr>
          </a:p>
        </p:txBody>
      </p: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9B6F90E2-D390-4321-95D3-2FCA6D50AE78}"/>
              </a:ext>
            </a:extLst>
          </p:cNvPr>
          <p:cNvCxnSpPr/>
          <p:nvPr/>
        </p:nvCxnSpPr>
        <p:spPr>
          <a:xfrm flipV="1">
            <a:off x="7727279" y="844550"/>
            <a:ext cx="495082" cy="318625"/>
          </a:xfrm>
          <a:prstGeom prst="line">
            <a:avLst/>
          </a:prstGeom>
          <a:ln>
            <a:solidFill>
              <a:srgbClr val="804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85436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5936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二分类过程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016734C-C8EB-44D1-A86B-6B5A42C1EF6B}"/>
              </a:ext>
            </a:extLst>
          </p:cNvPr>
          <p:cNvGrpSpPr/>
          <p:nvPr/>
        </p:nvGrpSpPr>
        <p:grpSpPr>
          <a:xfrm>
            <a:off x="1212849" y="1145677"/>
            <a:ext cx="8438702" cy="1366153"/>
            <a:chOff x="1212849" y="1145677"/>
            <a:chExt cx="8438702" cy="1366153"/>
          </a:xfrm>
        </p:grpSpPr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589D57D6-E488-42EA-99B3-211A63BA26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348850"/>
                </p:ext>
              </p:extLst>
            </p:nvPr>
          </p:nvGraphicFramePr>
          <p:xfrm>
            <a:off x="4375441" y="1630922"/>
            <a:ext cx="2819109" cy="383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171700" imgH="292100" progId="Equation.DSMT4">
                    <p:embed/>
                  </p:oleObj>
                </mc:Choice>
                <mc:Fallback>
                  <p:oleObj name="Equation" r:id="rId3" imgW="2171700" imgH="2921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5441" y="1630922"/>
                          <a:ext cx="2819109" cy="383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Rectangle 10">
              <a:extLst>
                <a:ext uri="{FF2B5EF4-FFF2-40B4-BE49-F238E27FC236}">
                  <a16:creationId xmlns:a16="http://schemas.microsoft.com/office/drawing/2014/main" id="{F6455C80-B3E1-46EB-99FA-6D85C3896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49" y="1145677"/>
              <a:ext cx="51780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如前所述，我们训练的模型包括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颗树，模型为：</a:t>
              </a:r>
              <a:endPara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820738F-7003-47CD-84D4-51A76D010D24}"/>
                </a:ext>
              </a:extLst>
            </p:cNvPr>
            <p:cNvGrpSpPr/>
            <p:nvPr/>
          </p:nvGrpSpPr>
          <p:grpSpPr>
            <a:xfrm>
              <a:off x="1212849" y="2142498"/>
              <a:ext cx="8438702" cy="369332"/>
              <a:chOff x="1277440" y="2332385"/>
              <a:chExt cx="8438702" cy="369332"/>
            </a:xfrm>
          </p:grpSpPr>
          <p:graphicFrame>
            <p:nvGraphicFramePr>
              <p:cNvPr id="28" name="对象 27">
                <a:extLst>
                  <a:ext uri="{FF2B5EF4-FFF2-40B4-BE49-F238E27FC236}">
                    <a16:creationId xmlns:a16="http://schemas.microsoft.com/office/drawing/2014/main" id="{D918126C-78AD-4549-8944-D3B8D3C128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502901"/>
                  </p:ext>
                </p:extLst>
              </p:nvPr>
            </p:nvGraphicFramePr>
            <p:xfrm>
              <a:off x="1849707" y="2413004"/>
              <a:ext cx="230961" cy="2309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177492" imgH="177492" progId="Equation.DSMT4">
                      <p:embed/>
                    </p:oleObj>
                  </mc:Choice>
                  <mc:Fallback>
                    <p:oleObj name="Equation" r:id="rId5" imgW="177492" imgH="177492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9707" y="2413004"/>
                            <a:ext cx="230961" cy="2309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93FF7034-523C-4983-B5CC-DA59503D9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440" y="2332385"/>
                <a:ext cx="75543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:endPara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12">
                <a:extLst>
                  <a:ext uri="{FF2B5EF4-FFF2-40B4-BE49-F238E27FC236}">
                    <a16:creationId xmlns:a16="http://schemas.microsoft.com/office/drawing/2014/main" id="{00C3EABD-E8FF-4BCA-8A5A-1C639B003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872" y="2332385"/>
                <a:ext cx="768327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304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为包含所有回归树的函数空间，回归树是一个将属性映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射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到分数的函数。</a:t>
                </a:r>
                <a:endPara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sp>
        <p:nvSpPr>
          <p:cNvPr id="68" name="Rectangle 10">
            <a:extLst>
              <a:ext uri="{FF2B5EF4-FFF2-40B4-BE49-F238E27FC236}">
                <a16:creationId xmlns:a16="http://schemas.microsoft.com/office/drawing/2014/main" id="{54A4089D-A937-4429-A8EE-264B686B5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49" y="2879776"/>
            <a:ext cx="50597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对于一个二分类问题，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如何做分类呢？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92597AC-187D-4B41-830A-1D428189C270}"/>
              </a:ext>
            </a:extLst>
          </p:cNvPr>
          <p:cNvGrpSpPr/>
          <p:nvPr/>
        </p:nvGrpSpPr>
        <p:grpSpPr>
          <a:xfrm>
            <a:off x="1212849" y="3698278"/>
            <a:ext cx="10137125" cy="2467572"/>
            <a:chOff x="1212849" y="3633492"/>
            <a:chExt cx="10137125" cy="2467572"/>
          </a:xfrm>
        </p:grpSpPr>
        <p:graphicFrame>
          <p:nvGraphicFramePr>
            <p:cNvPr id="46" name="对象 45">
              <a:extLst>
                <a:ext uri="{FF2B5EF4-FFF2-40B4-BE49-F238E27FC236}">
                  <a16:creationId xmlns:a16="http://schemas.microsoft.com/office/drawing/2014/main" id="{E807450F-E141-413C-AE22-80EF847C6F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859674"/>
                </p:ext>
              </p:extLst>
            </p:nvPr>
          </p:nvGraphicFramePr>
          <p:xfrm>
            <a:off x="4592377" y="5554970"/>
            <a:ext cx="1976342" cy="5460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447172" imgH="393529" progId="Equation.DSMT4">
                    <p:embed/>
                  </p:oleObj>
                </mc:Choice>
                <mc:Fallback>
                  <p:oleObj name="Equation" r:id="rId7" imgW="1447172" imgH="393529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2377" y="5554970"/>
                          <a:ext cx="1976342" cy="54609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Rectangle 10">
              <a:extLst>
                <a:ext uri="{FF2B5EF4-FFF2-40B4-BE49-F238E27FC236}">
                  <a16:creationId xmlns:a16="http://schemas.microsoft.com/office/drawing/2014/main" id="{0060CF16-5419-49DF-AC25-1AE4072E6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49" y="4290933"/>
              <a:ext cx="73613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逻辑回归用</a:t>
              </a: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一个线性模型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去拟合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Y=1|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这个事件的对数几率（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odds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）；</a:t>
              </a:r>
              <a:endPara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85600629-9473-44F6-8106-54A4199C6852}"/>
                </a:ext>
              </a:extLst>
            </p:cNvPr>
            <p:cNvGrpSpPr/>
            <p:nvPr/>
          </p:nvGrpSpPr>
          <p:grpSpPr>
            <a:xfrm>
              <a:off x="1212849" y="3633492"/>
              <a:ext cx="5814632" cy="483362"/>
              <a:chOff x="1271968" y="3468392"/>
              <a:chExt cx="5814632" cy="483362"/>
            </a:xfrm>
          </p:grpSpPr>
          <p:sp>
            <p:nvSpPr>
              <p:cNvPr id="69" name="Rectangle 10">
                <a:extLst>
                  <a:ext uri="{FF2B5EF4-FFF2-40B4-BE49-F238E27FC236}">
                    <a16:creationId xmlns:a16="http://schemas.microsoft.com/office/drawing/2014/main" id="{0A09603F-E9BC-45AD-B9B0-6A0819B8E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968" y="3525407"/>
                <a:ext cx="249299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参考逻辑回归的公式：</a:t>
                </a:r>
                <a:endPara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aphicFrame>
            <p:nvGraphicFramePr>
              <p:cNvPr id="57" name="对象 56">
                <a:extLst>
                  <a:ext uri="{FF2B5EF4-FFF2-40B4-BE49-F238E27FC236}">
                    <a16:creationId xmlns:a16="http://schemas.microsoft.com/office/drawing/2014/main" id="{7180551C-FB6A-4C76-B3BF-6706CF5015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2593009"/>
                  </p:ext>
                </p:extLst>
              </p:nvPr>
            </p:nvGraphicFramePr>
            <p:xfrm>
              <a:off x="3838866" y="3468392"/>
              <a:ext cx="1098550" cy="483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952200" imgH="419040" progId="Equation.DSMT4">
                      <p:embed/>
                    </p:oleObj>
                  </mc:Choice>
                  <mc:Fallback>
                    <p:oleObj name="Equation" r:id="rId9" imgW="952200" imgH="4190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838866" y="3468392"/>
                            <a:ext cx="1098550" cy="4833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" name="Rectangle 10">
                <a:extLst>
                  <a:ext uri="{FF2B5EF4-FFF2-40B4-BE49-F238E27FC236}">
                    <a16:creationId xmlns:a16="http://schemas.microsoft.com/office/drawing/2014/main" id="{E6AAB805-E7FA-4B88-BFEC-B865D6246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975" y="3525407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其中：</a:t>
                </a:r>
                <a:endPara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aphicFrame>
            <p:nvGraphicFramePr>
              <p:cNvPr id="58" name="对象 57">
                <a:extLst>
                  <a:ext uri="{FF2B5EF4-FFF2-40B4-BE49-F238E27FC236}">
                    <a16:creationId xmlns:a16="http://schemas.microsoft.com/office/drawing/2014/main" id="{8165D776-7748-424D-95CE-4961E52B97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4850507"/>
                  </p:ext>
                </p:extLst>
              </p:nvPr>
            </p:nvGraphicFramePr>
            <p:xfrm>
              <a:off x="6051550" y="3620171"/>
              <a:ext cx="1035050" cy="2179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965160" imgH="203040" progId="Equation.DSMT4">
                      <p:embed/>
                    </p:oleObj>
                  </mc:Choice>
                  <mc:Fallback>
                    <p:oleObj name="Equation" r:id="rId11" imgW="965160" imgH="2030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051550" y="3620171"/>
                            <a:ext cx="1035050" cy="2179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4" name="Rectangle 10">
              <a:extLst>
                <a:ext uri="{FF2B5EF4-FFF2-40B4-BE49-F238E27FC236}">
                  <a16:creationId xmlns:a16="http://schemas.microsoft.com/office/drawing/2014/main" id="{5403CFF9-A9E2-4A86-A914-2BAE9BFD1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49" y="4806677"/>
              <a:ext cx="1013712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</a:rPr>
                <a:t>XGBoost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分类算法和逻辑回归思想一样，用</a:t>
              </a: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一系列的梯度提升树</a:t>
              </a:r>
              <a:r>
                <a:rPr kumimoji="0" lang="zh-CN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去拟合这个对数几率，其二分类模型可以表达为：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31461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5936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评分卡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809BD8-8E1E-47B2-B1AB-0BF323469047}"/>
              </a:ext>
            </a:extLst>
          </p:cNvPr>
          <p:cNvGrpSpPr/>
          <p:nvPr/>
        </p:nvGrpSpPr>
        <p:grpSpPr>
          <a:xfrm>
            <a:off x="2611177" y="1111850"/>
            <a:ext cx="5596118" cy="546094"/>
            <a:chOff x="2490527" y="1111850"/>
            <a:chExt cx="5596118" cy="546094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CDDAFAA7-2C2E-4A11-9256-6A8DF753981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7869158"/>
                </p:ext>
              </p:extLst>
            </p:nvPr>
          </p:nvGraphicFramePr>
          <p:xfrm>
            <a:off x="2490527" y="1111850"/>
            <a:ext cx="1976342" cy="5460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447172" imgH="393529" progId="Equation.DSMT4">
                    <p:embed/>
                  </p:oleObj>
                </mc:Choice>
                <mc:Fallback>
                  <p:oleObj name="Equation" r:id="rId3" imgW="1447172" imgH="393529" progId="Equation.DSMT4">
                    <p:embed/>
                    <p:pic>
                      <p:nvPicPr>
                        <p:cNvPr id="46" name="对象 45">
                          <a:extLst>
                            <a:ext uri="{FF2B5EF4-FFF2-40B4-BE49-F238E27FC236}">
                              <a16:creationId xmlns:a16="http://schemas.microsoft.com/office/drawing/2014/main" id="{E807450F-E141-413C-AE22-80EF847C6F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527" y="1111850"/>
                          <a:ext cx="1976342" cy="54609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68C401BC-FF46-46BA-93A0-5AF86E2134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0901998"/>
                </p:ext>
              </p:extLst>
            </p:nvPr>
          </p:nvGraphicFramePr>
          <p:xfrm>
            <a:off x="6429731" y="1219205"/>
            <a:ext cx="1656914" cy="33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143000" imgH="228600" progId="Equation.DSMT4">
                    <p:embed/>
                  </p:oleObj>
                </mc:Choice>
                <mc:Fallback>
                  <p:oleObj name="Equation" r:id="rId5" imgW="1143000" imgH="228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731" y="1219205"/>
                          <a:ext cx="1656914" cy="33138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E986DB67-0713-41F9-BA4D-10809057C43F}"/>
                </a:ext>
              </a:extLst>
            </p:cNvPr>
            <p:cNvSpPr/>
            <p:nvPr/>
          </p:nvSpPr>
          <p:spPr>
            <a:xfrm>
              <a:off x="5318194" y="1279528"/>
              <a:ext cx="260212" cy="21073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10341F-55F1-4A6D-B37E-AEF5169E8926}"/>
              </a:ext>
            </a:extLst>
          </p:cNvPr>
          <p:cNvGrpSpPr/>
          <p:nvPr/>
        </p:nvGrpSpPr>
        <p:grpSpPr>
          <a:xfrm>
            <a:off x="1117600" y="1872465"/>
            <a:ext cx="10236200" cy="1762649"/>
            <a:chOff x="1117600" y="1872465"/>
            <a:chExt cx="10236200" cy="176264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DCDAE59-2D85-4A2F-8483-0FB6C12250E2}"/>
                </a:ext>
              </a:extLst>
            </p:cNvPr>
            <p:cNvSpPr txBox="1"/>
            <p:nvPr/>
          </p:nvSpPr>
          <p:spPr>
            <a:xfrm>
              <a:off x="1117600" y="1872465"/>
              <a:ext cx="7581900" cy="412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zh-CN" altLang="en-US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参考逻辑回归，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评分卡的分值可以定义为比率对数的线性表达，即：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F8C312E1-1F86-437B-9760-CEDFEF02A3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1001318"/>
                </p:ext>
              </p:extLst>
            </p:nvPr>
          </p:nvGraphicFramePr>
          <p:xfrm>
            <a:off x="4220860" y="2493855"/>
            <a:ext cx="278508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00200" imgH="203200" progId="Equation.DSMT4">
                    <p:embed/>
                  </p:oleObj>
                </mc:Choice>
                <mc:Fallback>
                  <p:oleObj name="Equation" r:id="rId7" imgW="1600200" imgH="203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0860" y="2493855"/>
                          <a:ext cx="2785080" cy="3460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9A1F2B9-F4FB-4F35-A368-C78F6600F329}"/>
                </a:ext>
              </a:extLst>
            </p:cNvPr>
            <p:cNvSpPr txBox="1"/>
            <p:nvPr/>
          </p:nvSpPr>
          <p:spPr>
            <a:xfrm>
              <a:off x="1117600" y="2876637"/>
              <a:ext cx="10236200" cy="758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其中，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是常数，</a:t>
              </a:r>
              <a:r>
                <a:rPr lang="en-US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前面的负号可以使得违约概率越低，得分越高。通常情况下，即高分值代表低风险，低分值代表高风险。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BAD5D9C-B4DB-45BD-B332-120D2DE41018}"/>
              </a:ext>
            </a:extLst>
          </p:cNvPr>
          <p:cNvGrpSpPr/>
          <p:nvPr/>
        </p:nvGrpSpPr>
        <p:grpSpPr>
          <a:xfrm>
            <a:off x="1117600" y="4074997"/>
            <a:ext cx="10236200" cy="1501942"/>
            <a:chOff x="1117600" y="3868912"/>
            <a:chExt cx="10236200" cy="150194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767C47C-CC80-4BEF-AF52-19379E32E071}"/>
                </a:ext>
              </a:extLst>
            </p:cNvPr>
            <p:cNvSpPr txBox="1"/>
            <p:nvPr/>
          </p:nvSpPr>
          <p:spPr>
            <a:xfrm>
              <a:off x="1117600" y="3868912"/>
              <a:ext cx="10236200" cy="406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en-US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zh-CN" altLang="en-US" sz="18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B</a:t>
              </a:r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的值可以通过将两个已知或假设的分值带入计算得到。通常情况下，需要设定两个假设：</a:t>
              </a:r>
              <a:endParaRPr lang="zh-CN" altLang="zh-CN" sz="14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87CDA51-0FA2-4771-8A25-D343095B7969}"/>
                </a:ext>
              </a:extLst>
            </p:cNvPr>
            <p:cNvGrpSpPr/>
            <p:nvPr/>
          </p:nvGrpSpPr>
          <p:grpSpPr>
            <a:xfrm>
              <a:off x="1539519" y="4518945"/>
              <a:ext cx="7432951" cy="377389"/>
              <a:chOff x="1539519" y="4518945"/>
              <a:chExt cx="7432951" cy="377389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A9D5215-9A33-4D1C-BB0C-9673FF965179}"/>
                  </a:ext>
                </a:extLst>
              </p:cNvPr>
              <p:cNvSpPr txBox="1"/>
              <p:nvPr/>
            </p:nvSpPr>
            <p:spPr>
              <a:xfrm>
                <a:off x="1539519" y="4518945"/>
                <a:ext cx="5816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某个特定的违约概率下的预期评分，即比率</a:t>
                </a:r>
                <a:r>
                  <a:rPr lang="en-US" altLang="zh-CN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odds</a:t>
                </a:r>
                <a:r>
                  <a:rPr lang="zh-CN" altLang="zh-CN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896ADB6-EB04-4232-9445-47A949CE8EB8}"/>
                  </a:ext>
                </a:extLst>
              </p:cNvPr>
              <p:cNvSpPr txBox="1"/>
              <p:nvPr/>
            </p:nvSpPr>
            <p:spPr>
              <a:xfrm>
                <a:off x="7099220" y="4527002"/>
                <a:ext cx="1873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时的分数为</a:t>
                </a:r>
                <a:r>
                  <a:rPr lang="en-US" altLang="zh-CN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1800" dirty="0">
                    <a:effectLst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zh-CN" altLang="en-US" dirty="0"/>
              </a:p>
            </p:txBody>
          </p:sp>
          <p:graphicFrame>
            <p:nvGraphicFramePr>
              <p:cNvPr id="33" name="对象 32">
                <a:extLst>
                  <a:ext uri="{FF2B5EF4-FFF2-40B4-BE49-F238E27FC236}">
                    <a16:creationId xmlns:a16="http://schemas.microsoft.com/office/drawing/2014/main" id="{23CB4163-4D0E-416C-9E3F-643DA67340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1200373"/>
                  </p:ext>
                </p:extLst>
              </p:nvPr>
            </p:nvGraphicFramePr>
            <p:xfrm>
              <a:off x="7013495" y="4597368"/>
              <a:ext cx="17145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165028" imgH="228501" progId="Equation.DSMT4">
                      <p:embed/>
                    </p:oleObj>
                  </mc:Choice>
                  <mc:Fallback>
                    <p:oleObj name="Equation" r:id="rId9" imgW="165028" imgH="228501" progId="Equation.DSMT4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3495" y="4597368"/>
                            <a:ext cx="17145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963D1726-6966-40E5-8347-8682BFE1F0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4886807"/>
                </p:ext>
              </p:extLst>
            </p:nvPr>
          </p:nvGraphicFramePr>
          <p:xfrm>
            <a:off x="8350170" y="4602011"/>
            <a:ext cx="17145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5028" imgH="228501" progId="Equation.DSMT4">
                    <p:embed/>
                  </p:oleObj>
                </mc:Choice>
                <mc:Fallback>
                  <p:oleObj name="Equation" r:id="rId11" imgW="165028" imgH="228501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0170" y="4602011"/>
                          <a:ext cx="17145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577D2E8-E914-496D-8426-47DF886E5E9D}"/>
                </a:ext>
              </a:extLst>
            </p:cNvPr>
            <p:cNvSpPr txBox="1"/>
            <p:nvPr/>
          </p:nvSpPr>
          <p:spPr>
            <a:xfrm>
              <a:off x="1539519" y="500152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该违约概率翻倍的评分（</a:t>
              </a:r>
              <a:r>
                <a:rPr lang="en-US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PDO</a:t>
              </a:r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）；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84394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5936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评分卡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680110-6B3E-46D3-9186-28A67110FFB8}"/>
              </a:ext>
            </a:extLst>
          </p:cNvPr>
          <p:cNvGrpSpPr/>
          <p:nvPr/>
        </p:nvGrpSpPr>
        <p:grpSpPr>
          <a:xfrm>
            <a:off x="1143000" y="1244084"/>
            <a:ext cx="8242300" cy="382032"/>
            <a:chOff x="1143000" y="1244084"/>
            <a:chExt cx="8242300" cy="382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5CF137-6CFB-4DE1-A730-2AEF88131F13}"/>
                </a:ext>
              </a:extLst>
            </p:cNvPr>
            <p:cNvSpPr txBox="1"/>
            <p:nvPr/>
          </p:nvSpPr>
          <p:spPr>
            <a:xfrm>
              <a:off x="1143000" y="1244084"/>
              <a:ext cx="3048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根据以上的分析，则</a:t>
              </a:r>
              <a:r>
                <a:rPr lang="en-US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odds</a:t>
              </a:r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为</a:t>
              </a:r>
              <a:endParaRPr lang="zh-CN" altLang="en-US" dirty="0"/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D29193EB-33C8-46C2-B317-8075697B3C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884373"/>
                </p:ext>
              </p:extLst>
            </p:nvPr>
          </p:nvGraphicFramePr>
          <p:xfrm>
            <a:off x="4059237" y="1327150"/>
            <a:ext cx="238125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41300" imgH="228600" progId="Equation.DSMT4">
                    <p:embed/>
                  </p:oleObj>
                </mc:Choice>
                <mc:Fallback>
                  <p:oleObj name="Equation" r:id="rId3" imgW="241300" imgH="2286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237" y="1327150"/>
                          <a:ext cx="238125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6E4B1A0-92E3-4840-B7F8-65FD366789F0}"/>
                </a:ext>
              </a:extLst>
            </p:cNvPr>
            <p:cNvSpPr txBox="1"/>
            <p:nvPr/>
          </p:nvSpPr>
          <p:spPr>
            <a:xfrm>
              <a:off x="4297362" y="1244084"/>
              <a:ext cx="1390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时的分数为</a:t>
              </a:r>
              <a:endParaRPr lang="zh-CN" altLang="en-US" dirty="0"/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D28CFD63-CC1D-4E3F-98CA-A9322C98A9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002615"/>
                </p:ext>
              </p:extLst>
            </p:nvPr>
          </p:nvGraphicFramePr>
          <p:xfrm>
            <a:off x="5564187" y="1327150"/>
            <a:ext cx="638175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34725" imgH="228501" progId="Equation.DSMT4">
                    <p:embed/>
                  </p:oleObj>
                </mc:Choice>
                <mc:Fallback>
                  <p:oleObj name="Equation" r:id="rId5" imgW="634725" imgH="228501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4187" y="1327150"/>
                          <a:ext cx="638175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C8BE6EE-2AAE-4687-82FB-A9ED86E9DB75}"/>
                </a:ext>
              </a:extLst>
            </p:cNvPr>
            <p:cNvSpPr txBox="1"/>
            <p:nvPr/>
          </p:nvSpPr>
          <p:spPr>
            <a:xfrm>
              <a:off x="6096000" y="1256784"/>
              <a:ext cx="3289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，代入以上线性表达式，可得：</a:t>
              </a:r>
              <a:endParaRPr lang="zh-CN" altLang="en-US" dirty="0"/>
            </a:p>
          </p:txBody>
        </p:sp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EE80A60-5BDF-4B83-92B5-0ACC6E641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094697"/>
              </p:ext>
            </p:extLst>
          </p:nvPr>
        </p:nvGraphicFramePr>
        <p:xfrm>
          <a:off x="4447521" y="1882783"/>
          <a:ext cx="2454388" cy="64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52600" imgH="457200" progId="Equation.DSMT4">
                  <p:embed/>
                </p:oleObj>
              </mc:Choice>
              <mc:Fallback>
                <p:oleObj name="Equation" r:id="rId7" imgW="1752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521" y="1882783"/>
                        <a:ext cx="2454388" cy="640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8CF7863-1098-4041-96D7-D7E5701D14FD}"/>
              </a:ext>
            </a:extLst>
          </p:cNvPr>
          <p:cNvSpPr txBox="1"/>
          <p:nvPr/>
        </p:nvSpPr>
        <p:spPr>
          <a:xfrm>
            <a:off x="1143000" y="2695068"/>
            <a:ext cx="6096000" cy="41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解该方程组，可得：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A762BCD-EBC2-497B-AFEC-A7ECDCFD3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864549"/>
              </p:ext>
            </p:extLst>
          </p:nvPr>
        </p:nvGraphicFramePr>
        <p:xfrm>
          <a:off x="4792007" y="3093479"/>
          <a:ext cx="1389779" cy="749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19200" imgH="660400" progId="Equation.DSMT4">
                  <p:embed/>
                </p:oleObj>
              </mc:Choice>
              <mc:Fallback>
                <p:oleObj name="Equation" r:id="rId9" imgW="1219200" imgH="660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007" y="3093479"/>
                        <a:ext cx="1389779" cy="7491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F881D77E-0A2D-4CB8-9A77-6D8D86920AE6}"/>
              </a:ext>
            </a:extLst>
          </p:cNvPr>
          <p:cNvSpPr txBox="1"/>
          <p:nvPr/>
        </p:nvSpPr>
        <p:spPr>
          <a:xfrm>
            <a:off x="1143000" y="3922713"/>
            <a:ext cx="9842500" cy="758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在实际的应用中，我们会计算出每个变量的各分箱对应的分值。新用户产生时，对应到每个分箱的值，将这些值相加，最后加上初始基础分，得到最终的结果。评分公式如下：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5B88D5E5-8E9C-49AC-8C7F-288E0CBAE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910553"/>
              </p:ext>
            </p:extLst>
          </p:nvPr>
        </p:nvGraphicFramePr>
        <p:xfrm>
          <a:off x="4009726" y="4853199"/>
          <a:ext cx="3170100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68500" imgH="228600" progId="Equation.DSMT4">
                  <p:embed/>
                </p:oleObj>
              </mc:Choice>
              <mc:Fallback>
                <p:oleObj name="Equation" r:id="rId11" imgW="19685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726" y="4853199"/>
                        <a:ext cx="3170100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BEBA51F7-78F2-4334-BFD6-7F922328DC5D}"/>
              </a:ext>
            </a:extLst>
          </p:cNvPr>
          <p:cNvSpPr txBox="1"/>
          <p:nvPr/>
        </p:nvSpPr>
        <p:spPr>
          <a:xfrm>
            <a:off x="1143000" y="5416550"/>
            <a:ext cx="1377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其中，变量</a:t>
            </a:r>
            <a:endParaRPr lang="zh-CN" altLang="en-US" dirty="0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445A049-A139-429F-876F-DD9F46E08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806907"/>
              </p:ext>
            </p:extLst>
          </p:nvPr>
        </p:nvGraphicFramePr>
        <p:xfrm>
          <a:off x="2463800" y="5499616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252" imgH="228501" progId="Equation.DSMT4">
                  <p:embed/>
                </p:oleObj>
              </mc:Choice>
              <mc:Fallback>
                <p:oleObj name="Equation" r:id="rId13" imgW="571252" imgH="22850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5499616"/>
                        <a:ext cx="5715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FB3604EB-3B81-46E0-A697-3BA28D778E47}"/>
              </a:ext>
            </a:extLst>
          </p:cNvPr>
          <p:cNvSpPr txBox="1"/>
          <p:nvPr/>
        </p:nvSpPr>
        <p:spPr>
          <a:xfrm>
            <a:off x="3035300" y="5416550"/>
            <a:ext cx="2922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是样本在每棵树中的得分。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52993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5936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评分卡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5D604-C3BC-4FA5-99D6-397EDAD403D8}"/>
              </a:ext>
            </a:extLst>
          </p:cNvPr>
          <p:cNvSpPr txBox="1"/>
          <p:nvPr/>
        </p:nvSpPr>
        <p:spPr>
          <a:xfrm>
            <a:off x="1028700" y="1121299"/>
            <a:ext cx="1003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由于我们使用的是两个叶子节点的树，所以样本在每棵树上都会分到其中一个节点，所以可以得到如下形式：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D8FDBC-A69A-423D-AD09-13CA23089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285836"/>
              </p:ext>
            </p:extLst>
          </p:nvPr>
        </p:nvGraphicFramePr>
        <p:xfrm>
          <a:off x="4560887" y="1755551"/>
          <a:ext cx="2362427" cy="105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08200" imgH="939800" progId="Equation.DSMT4">
                  <p:embed/>
                </p:oleObj>
              </mc:Choice>
              <mc:Fallback>
                <p:oleObj name="Equation" r:id="rId3" imgW="2108200" imgH="939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7" y="1755551"/>
                        <a:ext cx="2362427" cy="1058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52D2A34-5A79-4976-A1BD-8CC7AB1102BE}"/>
              </a:ext>
            </a:extLst>
          </p:cNvPr>
          <p:cNvSpPr txBox="1"/>
          <p:nvPr/>
        </p:nvSpPr>
        <p:spPr>
          <a:xfrm>
            <a:off x="1028700" y="2743471"/>
            <a:ext cx="6096000" cy="41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评分卡模型的评分表：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B92B15A-BF86-4CBD-94C9-85225E84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3213756"/>
            <a:ext cx="3752250" cy="34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100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896982" y="558108"/>
            <a:ext cx="4916961" cy="5447253"/>
            <a:chOff x="2125582" y="558108"/>
            <a:chExt cx="4916961" cy="5447253"/>
          </a:xfrm>
        </p:grpSpPr>
        <p:sp>
          <p:nvSpPr>
            <p:cNvPr id="2" name="Freeform 6"/>
            <p:cNvSpPr/>
            <p:nvPr/>
          </p:nvSpPr>
          <p:spPr bwMode="auto">
            <a:xfrm>
              <a:off x="2125582" y="1648485"/>
              <a:ext cx="1305089" cy="1305089"/>
            </a:xfrm>
            <a:custGeom>
              <a:avLst/>
              <a:gdLst>
                <a:gd name="T0" fmla="*/ 510 w 1020"/>
                <a:gd name="T1" fmla="*/ 0 h 1020"/>
                <a:gd name="T2" fmla="*/ 1020 w 1020"/>
                <a:gd name="T3" fmla="*/ 510 h 1020"/>
                <a:gd name="T4" fmla="*/ 1020 w 1020"/>
                <a:gd name="T5" fmla="*/ 510 h 1020"/>
                <a:gd name="T6" fmla="*/ 510 w 1020"/>
                <a:gd name="T7" fmla="*/ 1020 h 1020"/>
                <a:gd name="T8" fmla="*/ 510 w 1020"/>
                <a:gd name="T9" fmla="*/ 1020 h 1020"/>
                <a:gd name="T10" fmla="*/ 0 w 1020"/>
                <a:gd name="T11" fmla="*/ 510 h 1020"/>
                <a:gd name="T12" fmla="*/ 510 w 1020"/>
                <a:gd name="T13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0" h="1020">
                  <a:moveTo>
                    <a:pt x="510" y="0"/>
                  </a:moveTo>
                  <a:lnTo>
                    <a:pt x="1020" y="510"/>
                  </a:lnTo>
                  <a:lnTo>
                    <a:pt x="1020" y="510"/>
                  </a:lnTo>
                  <a:lnTo>
                    <a:pt x="510" y="1020"/>
                  </a:lnTo>
                  <a:lnTo>
                    <a:pt x="510" y="1020"/>
                  </a:lnTo>
                  <a:lnTo>
                    <a:pt x="0" y="510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0" tIns="0" rIns="0" bIns="0" numCol="1" anchor="ctr" anchorCtr="1" compatLnSpc="1"/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Freeform 8"/>
            <p:cNvSpPr/>
            <p:nvPr/>
          </p:nvSpPr>
          <p:spPr bwMode="auto">
            <a:xfrm>
              <a:off x="2826950" y="1240254"/>
              <a:ext cx="3566859" cy="3563017"/>
            </a:xfrm>
            <a:custGeom>
              <a:avLst/>
              <a:gdLst>
                <a:gd name="T0" fmla="*/ 929 w 1857"/>
                <a:gd name="T1" fmla="*/ 0 h 1855"/>
                <a:gd name="T2" fmla="*/ 1857 w 1857"/>
                <a:gd name="T3" fmla="*/ 928 h 1855"/>
                <a:gd name="T4" fmla="*/ 929 w 1857"/>
                <a:gd name="T5" fmla="*/ 1855 h 1855"/>
                <a:gd name="T6" fmla="*/ 0 w 1857"/>
                <a:gd name="T7" fmla="*/ 928 h 1855"/>
                <a:gd name="T8" fmla="*/ 929 w 1857"/>
                <a:gd name="T9" fmla="*/ 0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1855">
                  <a:moveTo>
                    <a:pt x="929" y="0"/>
                  </a:moveTo>
                  <a:lnTo>
                    <a:pt x="1857" y="928"/>
                  </a:lnTo>
                  <a:lnTo>
                    <a:pt x="929" y="1855"/>
                  </a:lnTo>
                  <a:lnTo>
                    <a:pt x="0" y="92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5" name="Freeform 10"/>
            <p:cNvSpPr/>
            <p:nvPr/>
          </p:nvSpPr>
          <p:spPr bwMode="auto">
            <a:xfrm>
              <a:off x="3630799" y="4444087"/>
              <a:ext cx="954741" cy="954739"/>
            </a:xfrm>
            <a:custGeom>
              <a:avLst/>
              <a:gdLst>
                <a:gd name="T0" fmla="*/ 307 w 613"/>
                <a:gd name="T1" fmla="*/ 0 h 613"/>
                <a:gd name="T2" fmla="*/ 613 w 613"/>
                <a:gd name="T3" fmla="*/ 307 h 613"/>
                <a:gd name="T4" fmla="*/ 307 w 613"/>
                <a:gd name="T5" fmla="*/ 613 h 613"/>
                <a:gd name="T6" fmla="*/ 0 w 613"/>
                <a:gd name="T7" fmla="*/ 307 h 613"/>
                <a:gd name="T8" fmla="*/ 307 w 613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3">
                  <a:moveTo>
                    <a:pt x="307" y="0"/>
                  </a:moveTo>
                  <a:lnTo>
                    <a:pt x="613" y="307"/>
                  </a:lnTo>
                  <a:lnTo>
                    <a:pt x="307" y="613"/>
                  </a:lnTo>
                  <a:lnTo>
                    <a:pt x="0" y="30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6" name="Freeform 12"/>
            <p:cNvSpPr/>
            <p:nvPr/>
          </p:nvSpPr>
          <p:spPr bwMode="auto">
            <a:xfrm>
              <a:off x="5901331" y="1821410"/>
              <a:ext cx="1141212" cy="1137973"/>
            </a:xfrm>
            <a:custGeom>
              <a:avLst/>
              <a:gdLst>
                <a:gd name="T0" fmla="*/ 528 w 1057"/>
                <a:gd name="T1" fmla="*/ 0 h 1054"/>
                <a:gd name="T2" fmla="*/ 1057 w 1057"/>
                <a:gd name="T3" fmla="*/ 527 h 1054"/>
                <a:gd name="T4" fmla="*/ 528 w 1057"/>
                <a:gd name="T5" fmla="*/ 1054 h 1054"/>
                <a:gd name="T6" fmla="*/ 510 w 1057"/>
                <a:gd name="T7" fmla="*/ 1037 h 1054"/>
                <a:gd name="T8" fmla="*/ 0 w 1057"/>
                <a:gd name="T9" fmla="*/ 527 h 1054"/>
                <a:gd name="T10" fmla="*/ 510 w 1057"/>
                <a:gd name="T11" fmla="*/ 17 h 1054"/>
                <a:gd name="T12" fmla="*/ 528 w 1057"/>
                <a:gd name="T13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7" h="1054">
                  <a:moveTo>
                    <a:pt x="528" y="0"/>
                  </a:moveTo>
                  <a:lnTo>
                    <a:pt x="1057" y="527"/>
                  </a:lnTo>
                  <a:lnTo>
                    <a:pt x="528" y="1054"/>
                  </a:lnTo>
                  <a:lnTo>
                    <a:pt x="510" y="1037"/>
                  </a:lnTo>
                  <a:lnTo>
                    <a:pt x="0" y="527"/>
                  </a:lnTo>
                  <a:lnTo>
                    <a:pt x="510" y="17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827737" y="5446419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403209" y="558108"/>
              <a:ext cx="560862" cy="558942"/>
            </a:xfrm>
            <a:custGeom>
              <a:avLst/>
              <a:gdLst>
                <a:gd name="T0" fmla="*/ 145 w 292"/>
                <a:gd name="T1" fmla="*/ 0 h 291"/>
                <a:gd name="T2" fmla="*/ 292 w 292"/>
                <a:gd name="T3" fmla="*/ 146 h 291"/>
                <a:gd name="T4" fmla="*/ 145 w 292"/>
                <a:gd name="T5" fmla="*/ 291 h 291"/>
                <a:gd name="T6" fmla="*/ 0 w 292"/>
                <a:gd name="T7" fmla="*/ 146 h 291"/>
                <a:gd name="T8" fmla="*/ 145 w 29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91">
                  <a:moveTo>
                    <a:pt x="145" y="0"/>
                  </a:moveTo>
                  <a:lnTo>
                    <a:pt x="292" y="146"/>
                  </a:lnTo>
                  <a:lnTo>
                    <a:pt x="145" y="291"/>
                  </a:lnTo>
                  <a:lnTo>
                    <a:pt x="0" y="14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</a:ln>
          </p:spPr>
          <p:txBody>
            <a:bodyPr vert="horz" wrap="square" lIns="128573" tIns="64286" rIns="128573" bIns="64286" numCol="1" anchor="t" anchorCtr="0" compatLnSpc="1"/>
            <a:lstStyle/>
            <a:p>
              <a:endParaRPr lang="zh-CN" altLang="en-US" sz="2000"/>
            </a:p>
          </p:txBody>
        </p:sp>
        <p:sp>
          <p:nvSpPr>
            <p:cNvPr id="9" name="MH_Others_1"/>
            <p:cNvSpPr txBox="1"/>
            <p:nvPr>
              <p:custDataLst>
                <p:tags r:id="rId4"/>
              </p:custDataLst>
            </p:nvPr>
          </p:nvSpPr>
          <p:spPr>
            <a:xfrm>
              <a:off x="3148666" y="2329639"/>
              <a:ext cx="2873745" cy="101553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 录</a:t>
              </a:r>
            </a:p>
          </p:txBody>
        </p:sp>
        <p:sp>
          <p:nvSpPr>
            <p:cNvPr id="10" name="MH_Others_2"/>
            <p:cNvSpPr txBox="1"/>
            <p:nvPr>
              <p:custDataLst>
                <p:tags r:id="rId5"/>
              </p:custDataLst>
            </p:nvPr>
          </p:nvSpPr>
          <p:spPr>
            <a:xfrm>
              <a:off x="3163180" y="3345206"/>
              <a:ext cx="2844716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3" name="图片 42" descr="微信截图_20180530114741副本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920" y="2991505"/>
            <a:ext cx="2748244" cy="2736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5B303E8-2395-4504-AF98-2459B510844E}"/>
              </a:ext>
            </a:extLst>
          </p:cNvPr>
          <p:cNvGrpSpPr/>
          <p:nvPr/>
        </p:nvGrpSpPr>
        <p:grpSpPr>
          <a:xfrm>
            <a:off x="5337767" y="2652740"/>
            <a:ext cx="5527747" cy="2448308"/>
            <a:chOff x="5337767" y="2652740"/>
            <a:chExt cx="5527747" cy="244830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53A6481-7047-41D4-904F-3EA20D939784}"/>
                </a:ext>
              </a:extLst>
            </p:cNvPr>
            <p:cNvGrpSpPr/>
            <p:nvPr/>
          </p:nvGrpSpPr>
          <p:grpSpPr>
            <a:xfrm>
              <a:off x="7128573" y="2652740"/>
              <a:ext cx="3736941" cy="369332"/>
              <a:chOff x="7503267" y="2327662"/>
              <a:chExt cx="3736941" cy="369332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1BDE20FB-B631-4E6E-BF3B-1F6DA2294446}"/>
                  </a:ext>
                </a:extLst>
              </p:cNvPr>
              <p:cNvSpPr/>
              <p:nvPr/>
            </p:nvSpPr>
            <p:spPr bwMode="auto">
              <a:xfrm>
                <a:off x="7503267" y="2450217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b="1" dirty="0"/>
              </a:p>
            </p:txBody>
          </p:sp>
          <p:sp>
            <p:nvSpPr>
              <p:cNvPr id="40" name="MH_SubTitle_1">
                <a:extLst>
                  <a:ext uri="{FF2B5EF4-FFF2-40B4-BE49-F238E27FC236}">
                    <a16:creationId xmlns:a16="http://schemas.microsoft.com/office/drawing/2014/main" id="{1C7FC7EA-4574-44D1-8B7E-0C539A7493FC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775673" y="2327662"/>
                <a:ext cx="346453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原理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3B1611E-C206-4A11-A309-831FEB2B2FBD}"/>
                </a:ext>
              </a:extLst>
            </p:cNvPr>
            <p:cNvGrpSpPr/>
            <p:nvPr/>
          </p:nvGrpSpPr>
          <p:grpSpPr>
            <a:xfrm>
              <a:off x="6223594" y="3692228"/>
              <a:ext cx="3866029" cy="369332"/>
              <a:chOff x="6752869" y="3212103"/>
              <a:chExt cx="3866029" cy="369332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4164E059-2C52-4F8A-857F-405B6B3D2E0A}"/>
                  </a:ext>
                </a:extLst>
              </p:cNvPr>
              <p:cNvSpPr/>
              <p:nvPr/>
            </p:nvSpPr>
            <p:spPr bwMode="auto">
              <a:xfrm>
                <a:off x="6752869" y="3315654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/>
              </a:p>
            </p:txBody>
          </p:sp>
          <p:sp>
            <p:nvSpPr>
              <p:cNvPr id="35" name="MH_SubTitle_1">
                <a:extLst>
                  <a:ext uri="{FF2B5EF4-FFF2-40B4-BE49-F238E27FC236}">
                    <a16:creationId xmlns:a16="http://schemas.microsoft.com/office/drawing/2014/main" id="{3917E5FB-BEEE-4740-89E7-F1574012D9EF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031534" y="3212103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dirty="0" err="1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XGBoost</a:t>
                </a:r>
                <a:r>
                  <a:rPr lang="zh-CN" altLang="en-US" sz="2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评分卡</a:t>
                </a:r>
                <a:endParaRPr lang="en-US" altLang="zh-CN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C359DF3-34D5-4AE5-9D92-BBBD65A55085}"/>
                </a:ext>
              </a:extLst>
            </p:cNvPr>
            <p:cNvGrpSpPr/>
            <p:nvPr/>
          </p:nvGrpSpPr>
          <p:grpSpPr>
            <a:xfrm>
              <a:off x="5337767" y="4731716"/>
              <a:ext cx="3846878" cy="369332"/>
              <a:chOff x="5722477" y="4044838"/>
              <a:chExt cx="3846878" cy="369332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B9843C42-AE0F-45EA-952D-915443CA2E23}"/>
                  </a:ext>
                </a:extLst>
              </p:cNvPr>
              <p:cNvSpPr/>
              <p:nvPr/>
            </p:nvSpPr>
            <p:spPr bwMode="auto">
              <a:xfrm>
                <a:off x="5722477" y="4125646"/>
                <a:ext cx="144000" cy="144000"/>
              </a:xfrm>
              <a:custGeom>
                <a:avLst/>
                <a:gdLst>
                  <a:gd name="T0" fmla="*/ 145 w 292"/>
                  <a:gd name="T1" fmla="*/ 0 h 291"/>
                  <a:gd name="T2" fmla="*/ 292 w 292"/>
                  <a:gd name="T3" fmla="*/ 146 h 291"/>
                  <a:gd name="T4" fmla="*/ 145 w 292"/>
                  <a:gd name="T5" fmla="*/ 291 h 291"/>
                  <a:gd name="T6" fmla="*/ 0 w 292"/>
                  <a:gd name="T7" fmla="*/ 146 h 291"/>
                  <a:gd name="T8" fmla="*/ 145 w 29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91">
                    <a:moveTo>
                      <a:pt x="145" y="0"/>
                    </a:moveTo>
                    <a:lnTo>
                      <a:pt x="292" y="146"/>
                    </a:lnTo>
                    <a:lnTo>
                      <a:pt x="145" y="291"/>
                    </a:lnTo>
                    <a:lnTo>
                      <a:pt x="0" y="14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0097D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8573" tIns="64286" rIns="128573" bIns="64286" numCol="1" anchor="t" anchorCtr="0" compatLnSpc="1"/>
              <a:lstStyle/>
              <a:p>
                <a:endParaRPr lang="zh-CN" altLang="en-US" sz="2000" dirty="0"/>
              </a:p>
            </p:txBody>
          </p:sp>
          <p:sp>
            <p:nvSpPr>
              <p:cNvPr id="33" name="MH_SubTitle_1">
                <a:extLst>
                  <a:ext uri="{FF2B5EF4-FFF2-40B4-BE49-F238E27FC236}">
                    <a16:creationId xmlns:a16="http://schemas.microsoft.com/office/drawing/2014/main" id="{F01AD0C9-5166-4DEE-8A08-75A3F02D484F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981991" y="4044838"/>
                <a:ext cx="3587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b="1" dirty="0" err="1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XGBcard</a:t>
                </a:r>
                <a:r>
                  <a:rPr lang="zh-CN" altLang="en-US" sz="2400" b="1" dirty="0">
                    <a:solidFill>
                      <a:srgbClr val="0097D3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评分卡工具</a:t>
                </a:r>
                <a:endParaRPr lang="en-US" altLang="zh-CN" sz="2400" b="1" dirty="0">
                  <a:solidFill>
                    <a:srgbClr val="0097D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617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1491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算法思想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EC954-4F5F-4273-B5DB-0E380484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1107968"/>
            <a:ext cx="9898147" cy="53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3251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4076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 err="1">
                <a:solidFill>
                  <a:srgbClr val="0097D3"/>
                </a:solidFill>
                <a:latin typeface="微软雅黑" panose="020B0503020204020204" pitchFamily="34" charset="-122"/>
              </a:rPr>
              <a:t>XGBcard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评分卡工具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912485-68DD-4C20-86A4-A69B07FDE600}"/>
              </a:ext>
            </a:extLst>
          </p:cNvPr>
          <p:cNvSpPr txBox="1"/>
          <p:nvPr/>
        </p:nvSpPr>
        <p:spPr>
          <a:xfrm>
            <a:off x="1365250" y="1234302"/>
            <a:ext cx="95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Gitlab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E8A6B8-6BC4-43EA-933E-B019271C6D5F}"/>
              </a:ext>
            </a:extLst>
          </p:cNvPr>
          <p:cNvSpPr txBox="1"/>
          <p:nvPr/>
        </p:nvSpPr>
        <p:spPr>
          <a:xfrm>
            <a:off x="2193925" y="1234302"/>
            <a:ext cx="771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http://git.ccxcredit.com/external_modeling_analysis/xgboost-score-card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907830-69C1-4D2A-BFAF-6D5C39D5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476" y="1761519"/>
            <a:ext cx="6788523" cy="48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622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4076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参考资料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F167EE-3EED-4A4F-969E-BCAFE81C5D83}"/>
              </a:ext>
            </a:extLst>
          </p:cNvPr>
          <p:cNvSpPr txBox="1"/>
          <p:nvPr/>
        </p:nvSpPr>
        <p:spPr>
          <a:xfrm>
            <a:off x="1440067" y="1492046"/>
            <a:ext cx="931186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[1] Tianqi Chen. </a:t>
            </a:r>
            <a:r>
              <a:rPr lang="zh-CN" altLang="en-US" dirty="0">
                <a:latin typeface="+mn-ea"/>
              </a:rPr>
              <a:t>XGBoost：A Scalable Tree Boosting System</a:t>
            </a:r>
            <a:r>
              <a:rPr lang="en-US" altLang="zh-CN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[2] Tianqi Chen. Introduction to Boosted Trees.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07193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3" t="-9217" r="-403" b="-10302"/>
            </a:stretch>
          </a:blip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/>
            <a:endParaRPr lang="zh-CN" altLang="en-US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7" name="任意多边形: 形状 416"/>
          <p:cNvSpPr/>
          <p:nvPr/>
        </p:nvSpPr>
        <p:spPr>
          <a:xfrm>
            <a:off x="1" y="5068208"/>
            <a:ext cx="1789793" cy="1789793"/>
          </a:xfrm>
          <a:custGeom>
            <a:avLst/>
            <a:gdLst>
              <a:gd name="connsiteX0" fmla="*/ 0 w 1789793"/>
              <a:gd name="connsiteY0" fmla="*/ 0 h 1789793"/>
              <a:gd name="connsiteX1" fmla="*/ 1789793 w 1789793"/>
              <a:gd name="connsiteY1" fmla="*/ 1789793 h 1789793"/>
              <a:gd name="connsiteX2" fmla="*/ 0 w 1789793"/>
              <a:gd name="connsiteY2" fmla="*/ 1789793 h 17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793" h="1789793">
                <a:moveTo>
                  <a:pt x="0" y="0"/>
                </a:moveTo>
                <a:lnTo>
                  <a:pt x="1789793" y="1789793"/>
                </a:lnTo>
                <a:lnTo>
                  <a:pt x="0" y="178979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1" name="直接连接符 420"/>
          <p:cNvCxnSpPr/>
          <p:nvPr/>
        </p:nvCxnSpPr>
        <p:spPr>
          <a:xfrm flipH="1">
            <a:off x="977376" y="1933411"/>
            <a:ext cx="237119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文本框 458"/>
          <p:cNvSpPr txBox="1"/>
          <p:nvPr/>
        </p:nvSpPr>
        <p:spPr>
          <a:xfrm>
            <a:off x="880992" y="2109708"/>
            <a:ext cx="3108499" cy="10396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5400" b="1" dirty="0">
                <a:solidFill>
                  <a:srgbClr val="152E52"/>
                </a:solidFill>
                <a:ea typeface="+mj-ea"/>
              </a:rPr>
              <a:t>THANKS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1197007"/>
            <a:ext cx="9252630" cy="435978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 descr="微信截图_201805301140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031" y="3180383"/>
            <a:ext cx="1116000" cy="1116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634442" y="3120531"/>
            <a:ext cx="3475806" cy="1103369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地 址：北京市东城区礼士胡同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54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电 话：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010-5760 2155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网 址：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www.ccxcredit.com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邮 箱：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ccx@ccx.cn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451964" y="3071816"/>
            <a:ext cx="41040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5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230570" y="2411186"/>
            <a:ext cx="550654" cy="557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Straight Connector 262"/>
          <p:cNvCxnSpPr/>
          <p:nvPr/>
        </p:nvCxnSpPr>
        <p:spPr>
          <a:xfrm>
            <a:off x="5531516" y="2104104"/>
            <a:ext cx="976613" cy="592840"/>
          </a:xfrm>
          <a:prstGeom prst="line">
            <a:avLst/>
          </a:prstGeom>
          <a:ln>
            <a:solidFill>
              <a:schemeClr val="bg2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218"/>
          <p:cNvSpPr/>
          <p:nvPr/>
        </p:nvSpPr>
        <p:spPr bwMode="auto">
          <a:xfrm>
            <a:off x="4161666" y="1526257"/>
            <a:ext cx="2038565" cy="6087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algn="ctr" defTabSz="932180">
              <a:defRPr/>
            </a:pPr>
            <a:r>
              <a:rPr lang="zh-CN" altLang="en-US" i="1" dirty="0">
                <a:solidFill>
                  <a:schemeClr val="bg2"/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rPr>
              <a:t>大数据分析</a:t>
            </a:r>
            <a:endParaRPr lang="en-US" i="1" dirty="0">
              <a:solidFill>
                <a:schemeClr val="bg2"/>
              </a:solidFill>
              <a:latin typeface="AdobeFangsongStd-Regular" panose="02020400000000000000" pitchFamily="18" charset="-122"/>
              <a:ea typeface="华文细黑" panose="020106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41" name="Rectangle 218"/>
          <p:cNvSpPr/>
          <p:nvPr/>
        </p:nvSpPr>
        <p:spPr bwMode="auto">
          <a:xfrm>
            <a:off x="8899316" y="1118908"/>
            <a:ext cx="1174854" cy="4891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defTabSz="932180">
              <a:defRPr/>
            </a:pPr>
            <a:r>
              <a:rPr lang="zh-CN" altLang="en-US" i="1" dirty="0">
                <a:solidFill>
                  <a:schemeClr val="bg2"/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rPr>
              <a:t>智能风控</a:t>
            </a:r>
            <a:endParaRPr lang="en-US" i="1" dirty="0">
              <a:solidFill>
                <a:schemeClr val="bg2"/>
              </a:solidFill>
              <a:latin typeface="AdobeFangsongStd-Regular" panose="02020400000000000000" pitchFamily="18" charset="-122"/>
              <a:ea typeface="华文细黑" panose="020106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42" name="Picture 25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6905313" y="1491217"/>
            <a:ext cx="550654" cy="557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Straight Connector 262"/>
          <p:cNvCxnSpPr/>
          <p:nvPr/>
        </p:nvCxnSpPr>
        <p:spPr>
          <a:xfrm rot="10800000" flipV="1">
            <a:off x="7258060" y="1426557"/>
            <a:ext cx="1641257" cy="325130"/>
          </a:xfrm>
          <a:prstGeom prst="line">
            <a:avLst/>
          </a:prstGeom>
          <a:ln>
            <a:solidFill>
              <a:schemeClr val="bg2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819807" y="3909842"/>
            <a:ext cx="1261242" cy="1278538"/>
            <a:chOff x="8658393" y="1592071"/>
            <a:chExt cx="2038565" cy="1846344"/>
          </a:xfrm>
        </p:grpSpPr>
        <p:sp>
          <p:nvSpPr>
            <p:cNvPr id="45" name="Rectangle 218"/>
            <p:cNvSpPr/>
            <p:nvPr/>
          </p:nvSpPr>
          <p:spPr bwMode="auto">
            <a:xfrm>
              <a:off x="8658393" y="1592071"/>
              <a:ext cx="2038565" cy="6087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9953" tIns="69956" rIns="69953" bIns="69962" numCol="1" rtlCol="0" anchor="ctr" anchorCtr="0" compatLnSpc="1"/>
            <a:lstStyle/>
            <a:p>
              <a:pPr algn="ctr" defTabSz="932180">
                <a:defRPr/>
              </a:pPr>
              <a:r>
                <a:rPr lang="zh-CN" altLang="en-US" i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dobeFangsongStd-Regular" panose="02020400000000000000" pitchFamily="18" charset="-122"/>
                  <a:ea typeface="华文细黑" panose="02010600040101010101" pitchFamily="2" charset="-122"/>
                  <a:cs typeface="Segoe UI" panose="020B0502040204020203" pitchFamily="34" charset="0"/>
                </a:rPr>
                <a:t>风控建模</a:t>
              </a:r>
              <a:endParaRPr lang="en-US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endParaRPr>
            </a:p>
          </p:txBody>
        </p:sp>
        <p:pic>
          <p:nvPicPr>
            <p:cNvPr id="46" name="Picture 25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9404866" y="2881053"/>
              <a:ext cx="550654" cy="5573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7" name="Straight Connector 262"/>
            <p:cNvCxnSpPr/>
            <p:nvPr/>
          </p:nvCxnSpPr>
          <p:spPr>
            <a:xfrm>
              <a:off x="9367452" y="2160634"/>
              <a:ext cx="312741" cy="99910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 descr="LOGO-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975" y="1636700"/>
            <a:ext cx="2996025" cy="64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002317" y="4388218"/>
            <a:ext cx="2014157" cy="886119"/>
            <a:chOff x="3002317" y="4388218"/>
            <a:chExt cx="2014157" cy="886119"/>
          </a:xfrm>
        </p:grpSpPr>
        <p:pic>
          <p:nvPicPr>
            <p:cNvPr id="22" name="Picture 256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3002317" y="4388218"/>
              <a:ext cx="550654" cy="55736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3" name="Straight Connector 262"/>
            <p:cNvCxnSpPr/>
            <p:nvPr/>
          </p:nvCxnSpPr>
          <p:spPr>
            <a:xfrm rot="10800000">
              <a:off x="3279876" y="4673978"/>
              <a:ext cx="743484" cy="24854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18"/>
            <p:cNvSpPr/>
            <p:nvPr/>
          </p:nvSpPr>
          <p:spPr bwMode="auto">
            <a:xfrm>
              <a:off x="3725302" y="4665623"/>
              <a:ext cx="1291172" cy="60871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69953" tIns="69956" rIns="69953" bIns="69962" numCol="1" rtlCol="0" anchor="ctr" anchorCtr="0" compatLnSpc="1"/>
            <a:lstStyle/>
            <a:p>
              <a:pPr algn="ctr" defTabSz="932180">
                <a:defRPr/>
              </a:pPr>
              <a:r>
                <a:rPr lang="zh-CN" altLang="en-US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dobeFangsongStd-Regular" panose="02020400000000000000" pitchFamily="18" charset="-122"/>
                  <a:ea typeface="华文细黑" panose="02010600040101010101" pitchFamily="2" charset="-122"/>
                  <a:cs typeface="Segoe UI" panose="020B0502040204020203" pitchFamily="34" charset="0"/>
                </a:rPr>
                <a:t>区块链</a:t>
              </a:r>
              <a:endPara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dobeFangsongStd-Regular" panose="02020400000000000000" pitchFamily="18" charset="-122"/>
                <a:ea typeface="华文细黑" panose="02010600040101010101" pitchFamily="2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6952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算法思想</a:t>
            </a:r>
            <a:endParaRPr lang="zh-CN" altLang="en-US" sz="2400" dirty="0">
              <a:solidFill>
                <a:srgbClr val="0097D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53749-ED50-48EB-81ED-C71D2F22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0" y="1251237"/>
            <a:ext cx="10123339" cy="48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387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算法思想</a:t>
            </a:r>
            <a:endParaRPr lang="zh-CN" altLang="en-US"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1C47F-03F8-4617-BCCE-A8FF7CDA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57" y="1327151"/>
            <a:ext cx="9841261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122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算法思想</a:t>
            </a:r>
            <a:endParaRPr lang="zh-CN" altLang="en-US"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A875C4-A71A-41F8-9431-27B224F1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1057875"/>
            <a:ext cx="10234910" cy="52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292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XGB</a:t>
            </a:r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算法思想</a:t>
            </a:r>
            <a:endParaRPr lang="zh-CN" altLang="en-US"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AE99D4-1BB7-4994-BAFD-E9E38391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157413"/>
            <a:ext cx="10104824" cy="5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186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2252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</a:rPr>
              <a:t>我们的目标</a:t>
            </a:r>
            <a:endParaRPr sz="2400" dirty="0">
              <a:solidFill>
                <a:srgbClr val="0097D3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08F534-DBBA-4411-AE8C-CA3041B7619F}"/>
              </a:ext>
            </a:extLst>
          </p:cNvPr>
          <p:cNvGrpSpPr/>
          <p:nvPr/>
        </p:nvGrpSpPr>
        <p:grpSpPr>
          <a:xfrm>
            <a:off x="1194484" y="1243298"/>
            <a:ext cx="8234438" cy="1796007"/>
            <a:chOff x="1194484" y="1243298"/>
            <a:chExt cx="8234438" cy="17960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79DC60B-B1E8-4657-93CB-16744196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4742" y="1699439"/>
              <a:ext cx="7164180" cy="133986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C71B9C5-577D-49B7-A59D-658A8C583E17}"/>
                </a:ext>
              </a:extLst>
            </p:cNvPr>
            <p:cNvSpPr txBox="1"/>
            <p:nvPr/>
          </p:nvSpPr>
          <p:spPr>
            <a:xfrm>
              <a:off x="1194484" y="1243298"/>
              <a:ext cx="6431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b="1" dirty="0"/>
                <a:t>模型：</a:t>
              </a:r>
              <a:r>
                <a:rPr lang="zh-CN" altLang="en-US" dirty="0"/>
                <a:t>假设已经训练了</a:t>
              </a:r>
              <a:r>
                <a:rPr lang="en-US" altLang="zh-CN" dirty="0"/>
                <a:t>K </a:t>
              </a:r>
              <a:r>
                <a:rPr lang="zh-CN" altLang="en-US" dirty="0"/>
                <a:t>颗树，对于第 </a:t>
              </a:r>
              <a:r>
                <a:rPr lang="en-US" altLang="zh-CN" dirty="0" err="1"/>
                <a:t>i</a:t>
              </a:r>
              <a:r>
                <a:rPr lang="en-US" altLang="zh-CN" dirty="0"/>
                <a:t> </a:t>
              </a:r>
              <a:r>
                <a:rPr lang="zh-CN" altLang="en-US" dirty="0"/>
                <a:t>个样本的预测值为：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047802-577C-4257-80DE-B95CFF3E05C7}"/>
              </a:ext>
            </a:extLst>
          </p:cNvPr>
          <p:cNvGrpSpPr/>
          <p:nvPr/>
        </p:nvGrpSpPr>
        <p:grpSpPr>
          <a:xfrm>
            <a:off x="1194484" y="3429000"/>
            <a:ext cx="10036733" cy="2421647"/>
            <a:chOff x="1194484" y="3429000"/>
            <a:chExt cx="10036733" cy="242164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480A2C3-7039-4946-B985-B5D1BF6310BB}"/>
                </a:ext>
              </a:extLst>
            </p:cNvPr>
            <p:cNvGrpSpPr/>
            <p:nvPr/>
          </p:nvGrpSpPr>
          <p:grpSpPr>
            <a:xfrm>
              <a:off x="1194484" y="3429000"/>
              <a:ext cx="10036733" cy="961130"/>
              <a:chOff x="1187305" y="3325189"/>
              <a:chExt cx="10036733" cy="96113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323E27-FF77-4E6A-819A-BB08D17928ED}"/>
                  </a:ext>
                </a:extLst>
              </p:cNvPr>
              <p:cNvSpPr txBox="1"/>
              <p:nvPr/>
            </p:nvSpPr>
            <p:spPr>
              <a:xfrm>
                <a:off x="1187305" y="3325189"/>
                <a:ext cx="10036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b="1" dirty="0"/>
                  <a:t>参数：</a:t>
                </a:r>
                <a:r>
                  <a:rPr lang="zh-CN" altLang="en-US" dirty="0"/>
                  <a:t>包括每棵树的结构以及叶节点的分数；或者换个思路，使用函数作为参数；</a:t>
                </a:r>
                <a:endParaRPr lang="en-US" altLang="zh-CN" dirty="0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759EDE0-A0E6-45E7-BF25-CB6A1E651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6039" y="3839644"/>
                <a:ext cx="2841353" cy="446675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25019F-6398-462F-A470-F2CE76269FC5}"/>
                </a:ext>
              </a:extLst>
            </p:cNvPr>
            <p:cNvGrpSpPr/>
            <p:nvPr/>
          </p:nvGrpSpPr>
          <p:grpSpPr>
            <a:xfrm>
              <a:off x="2106951" y="4804945"/>
              <a:ext cx="7581216" cy="1045702"/>
              <a:chOff x="2106951" y="4804945"/>
              <a:chExt cx="7581216" cy="1045702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A3D18DF-1A92-4370-8E11-3AEEB747CFE1}"/>
                  </a:ext>
                </a:extLst>
              </p:cNvPr>
              <p:cNvGrpSpPr/>
              <p:nvPr/>
            </p:nvGrpSpPr>
            <p:grpSpPr>
              <a:xfrm>
                <a:off x="2106951" y="4804945"/>
                <a:ext cx="6431866" cy="369332"/>
                <a:chOff x="1391334" y="5127073"/>
                <a:chExt cx="6431866" cy="369332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703BFBD-23A4-4FED-869B-92EAC21EFB06}"/>
                    </a:ext>
                  </a:extLst>
                </p:cNvPr>
                <p:cNvSpPr txBox="1"/>
                <p:nvPr/>
              </p:nvSpPr>
              <p:spPr>
                <a:xfrm>
                  <a:off x="1391334" y="5127073"/>
                  <a:ext cx="64318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CN" altLang="en-US" dirty="0"/>
                    <a:t>我们不去学习权重      ，而是直接学习函数（即树）；</a:t>
                  </a:r>
                  <a:endParaRPr lang="en-US" altLang="zh-CN" dirty="0"/>
                </a:p>
              </p:txBody>
            </p:sp>
            <p:graphicFrame>
              <p:nvGraphicFramePr>
                <p:cNvPr id="7" name="对象 6">
                  <a:extLst>
                    <a:ext uri="{FF2B5EF4-FFF2-40B4-BE49-F238E27FC236}">
                      <a16:creationId xmlns:a16="http://schemas.microsoft.com/office/drawing/2014/main" id="{3E711FC0-8E99-41FA-9515-32D071F490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5072814"/>
                    </p:ext>
                  </p:extLst>
                </p:nvPr>
              </p:nvGraphicFramePr>
              <p:xfrm>
                <a:off x="3625112" y="5133699"/>
                <a:ext cx="343358" cy="3029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215640" imgH="190440" progId="Equation.DSMT4">
                        <p:embed/>
                      </p:oleObj>
                    </mc:Choice>
                    <mc:Fallback>
                      <p:oleObj name="Equation" r:id="rId5" imgW="215640" imgH="1904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25112" y="5133699"/>
                              <a:ext cx="343358" cy="3029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11F141-18C3-45A2-B86D-B0CECEBE891E}"/>
                  </a:ext>
                </a:extLst>
              </p:cNvPr>
              <p:cNvSpPr txBox="1"/>
              <p:nvPr/>
            </p:nvSpPr>
            <p:spPr>
              <a:xfrm>
                <a:off x="2106951" y="5481315"/>
                <a:ext cx="7581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那么，我们怎么去学习函数呢？    </a:t>
                </a:r>
                <a:r>
                  <a:rPr lang="en-US" altLang="zh-CN" dirty="0"/>
                  <a:t>=&gt;    </a:t>
                </a:r>
                <a:r>
                  <a:rPr lang="zh-CN" altLang="en-US" b="1" dirty="0"/>
                  <a:t>定义目标函数，优化它！！！</a:t>
                </a:r>
                <a:endParaRPr lang="en-US" altLang="zh-CN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98475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2019736" y="292393"/>
            <a:ext cx="3187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00B0F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400" dirty="0">
                <a:solidFill>
                  <a:srgbClr val="0097D3"/>
                </a:solidFill>
                <a:latin typeface="微软雅黑" panose="020B0503020204020204" pitchFamily="34" charset="-122"/>
              </a:rPr>
              <a:t>构造目标函数</a:t>
            </a:r>
            <a:endParaRPr sz="2400" dirty="0">
              <a:solidFill>
                <a:srgbClr val="0097D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16ED2B-06FF-4B6B-A53E-23AFE4AE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31" y="1438274"/>
            <a:ext cx="10118969" cy="43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6942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36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90000"/>
          </a:schemeClr>
        </a:solidFill>
        <a:ln w="63500" cmpd="sng">
          <a:solidFill>
            <a:schemeClr val="bg1"/>
          </a:solidFill>
        </a:ln>
        <a:effectLst>
          <a:outerShdw blurRad="127000" dist="38100" dir="8100000" algn="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2400">
            <a:latin typeface="+mn-e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58441</TotalTime>
  <Words>1155</Words>
  <Application>Microsoft Office PowerPoint</Application>
  <PresentationFormat>宽屏</PresentationFormat>
  <Paragraphs>210</Paragraphs>
  <Slides>32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AdobeFangsongStd-Regular</vt:lpstr>
      <vt:lpstr>等线</vt:lpstr>
      <vt:lpstr>等线</vt:lpstr>
      <vt:lpstr>微软雅黑</vt:lpstr>
      <vt:lpstr>Arial</vt:lpstr>
      <vt:lpstr>Calibri</vt:lpstr>
      <vt:lpstr>Consolas</vt:lpstr>
      <vt:lpstr>Wingdings</vt:lpstr>
      <vt:lpstr>Office 主题​​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wendy_666666@163.com</dc:creator>
  <cp:lastModifiedBy>zh jian</cp:lastModifiedBy>
  <cp:revision>2008</cp:revision>
  <cp:lastPrinted>2019-05-27T10:44:46Z</cp:lastPrinted>
  <dcterms:created xsi:type="dcterms:W3CDTF">2018-11-15T02:07:20Z</dcterms:created>
  <dcterms:modified xsi:type="dcterms:W3CDTF">2020-12-29T17:26:26Z</dcterms:modified>
</cp:coreProperties>
</file>